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1336000" cy="12001500"/>
  <p:notesSz cx="6858000" cy="9144000"/>
  <p:embeddedFontLst>
    <p:embeddedFont>
      <p:font typeface="Canva Sans Bold" charset="1" panose="020B0803030501040103"/>
      <p:regular r:id="rId19"/>
    </p:embeddedFont>
    <p:embeddedFont>
      <p:font typeface="Aileron Bold" charset="1" panose="00000800000000000000"/>
      <p:regular r:id="rId20"/>
    </p:embeddedFont>
    <p:embeddedFont>
      <p:font typeface="Aileron Ultra-Bold" charset="1" panose="00000A00000000000000"/>
      <p:regular r:id="rId21"/>
    </p:embeddedFont>
    <p:embeddedFont>
      <p:font typeface="Aileron" charset="1" panose="00000500000000000000"/>
      <p:regular r:id="rId22"/>
    </p:embeddedFont>
    <p:embeddedFont>
      <p:font typeface="League Spartan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59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9893" y="-31349"/>
            <a:ext cx="23342243" cy="12496292"/>
            <a:chOff x="0" y="0"/>
            <a:chExt cx="5269501" cy="28210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69501" cy="2821032"/>
            </a:xfrm>
            <a:custGeom>
              <a:avLst/>
              <a:gdLst/>
              <a:ahLst/>
              <a:cxnLst/>
              <a:rect r="r" b="b" t="t" l="l"/>
              <a:pathLst>
                <a:path h="2821032" w="5269501">
                  <a:moveTo>
                    <a:pt x="0" y="0"/>
                  </a:moveTo>
                  <a:lnTo>
                    <a:pt x="5269501" y="0"/>
                  </a:lnTo>
                  <a:lnTo>
                    <a:pt x="5269501" y="2821032"/>
                  </a:lnTo>
                  <a:lnTo>
                    <a:pt x="0" y="2821032"/>
                  </a:lnTo>
                  <a:close/>
                </a:path>
              </a:pathLst>
            </a:custGeom>
            <a:solidFill>
              <a:srgbClr val="6A2D9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69501" cy="2868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400000">
            <a:off x="-7885475" y="3380115"/>
            <a:ext cx="19412113" cy="5241271"/>
          </a:xfrm>
          <a:custGeom>
            <a:avLst/>
            <a:gdLst/>
            <a:ahLst/>
            <a:cxnLst/>
            <a:rect r="r" b="b" t="t" l="l"/>
            <a:pathLst>
              <a:path h="5241271" w="19412113">
                <a:moveTo>
                  <a:pt x="0" y="0"/>
                </a:moveTo>
                <a:lnTo>
                  <a:pt x="19412113" y="0"/>
                </a:lnTo>
                <a:lnTo>
                  <a:pt x="19412113" y="5241270"/>
                </a:lnTo>
                <a:lnTo>
                  <a:pt x="0" y="5241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27500" y="1488090"/>
            <a:ext cx="561572" cy="56157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919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17955" lIns="17955" bIns="17955" rIns="17955"/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0"/>
            <a:ext cx="3641163" cy="3641163"/>
            <a:chOff x="0" y="0"/>
            <a:chExt cx="4854884" cy="4854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sp>
        <p:nvSpPr>
          <p:cNvPr name="Freeform 64" id="64"/>
          <p:cNvSpPr/>
          <p:nvPr/>
        </p:nvSpPr>
        <p:spPr>
          <a:xfrm flipH="true" flipV="false" rot="5400000">
            <a:off x="-3039564" y="3626461"/>
            <a:ext cx="19412113" cy="5241271"/>
          </a:xfrm>
          <a:custGeom>
            <a:avLst/>
            <a:gdLst/>
            <a:ahLst/>
            <a:cxnLst/>
            <a:rect r="r" b="b" t="t" l="l"/>
            <a:pathLst>
              <a:path h="5241271" w="19412113">
                <a:moveTo>
                  <a:pt x="19412113" y="0"/>
                </a:moveTo>
                <a:lnTo>
                  <a:pt x="0" y="0"/>
                </a:lnTo>
                <a:lnTo>
                  <a:pt x="0" y="5241270"/>
                </a:lnTo>
                <a:lnTo>
                  <a:pt x="19412113" y="5241270"/>
                </a:lnTo>
                <a:lnTo>
                  <a:pt x="194121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5400000">
            <a:off x="1892597" y="3790866"/>
            <a:ext cx="19412113" cy="5241271"/>
          </a:xfrm>
          <a:custGeom>
            <a:avLst/>
            <a:gdLst/>
            <a:ahLst/>
            <a:cxnLst/>
            <a:rect r="r" b="b" t="t" l="l"/>
            <a:pathLst>
              <a:path h="5241271" w="19412113">
                <a:moveTo>
                  <a:pt x="0" y="0"/>
                </a:moveTo>
                <a:lnTo>
                  <a:pt x="19412113" y="0"/>
                </a:lnTo>
                <a:lnTo>
                  <a:pt x="19412113" y="5241271"/>
                </a:lnTo>
                <a:lnTo>
                  <a:pt x="0" y="5241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5400000">
            <a:off x="6781570" y="3790866"/>
            <a:ext cx="19412113" cy="5241271"/>
          </a:xfrm>
          <a:custGeom>
            <a:avLst/>
            <a:gdLst/>
            <a:ahLst/>
            <a:cxnLst/>
            <a:rect r="r" b="b" t="t" l="l"/>
            <a:pathLst>
              <a:path h="5241271" w="19412113">
                <a:moveTo>
                  <a:pt x="0" y="0"/>
                </a:moveTo>
                <a:lnTo>
                  <a:pt x="19412113" y="0"/>
                </a:lnTo>
                <a:lnTo>
                  <a:pt x="19412113" y="5241271"/>
                </a:lnTo>
                <a:lnTo>
                  <a:pt x="0" y="5241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5400000">
            <a:off x="11667767" y="4002244"/>
            <a:ext cx="19412113" cy="5241271"/>
          </a:xfrm>
          <a:custGeom>
            <a:avLst/>
            <a:gdLst/>
            <a:ahLst/>
            <a:cxnLst/>
            <a:rect r="r" b="b" t="t" l="l"/>
            <a:pathLst>
              <a:path h="5241271" w="19412113">
                <a:moveTo>
                  <a:pt x="0" y="0"/>
                </a:moveTo>
                <a:lnTo>
                  <a:pt x="19412113" y="0"/>
                </a:lnTo>
                <a:lnTo>
                  <a:pt x="19412113" y="5241271"/>
                </a:lnTo>
                <a:lnTo>
                  <a:pt x="0" y="5241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8" id="68"/>
          <p:cNvGrpSpPr/>
          <p:nvPr/>
        </p:nvGrpSpPr>
        <p:grpSpPr>
          <a:xfrm rot="0">
            <a:off x="4644" y="3910666"/>
            <a:ext cx="3641163" cy="3641163"/>
            <a:chOff x="0" y="0"/>
            <a:chExt cx="4854884" cy="4854884"/>
          </a:xfrm>
        </p:grpSpPr>
        <p:grpSp>
          <p:nvGrpSpPr>
            <p:cNvPr name="Group 69" id="69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2" id="72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5" id="75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8" id="78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79" id="7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0" id="8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1" id="81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4" id="84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85" id="8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7" id="87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90" id="90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91" id="9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93" id="93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94" id="9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95" id="9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96" id="96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97" id="9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98" id="9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99" id="99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100" id="10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01" id="10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02" id="102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103" id="10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04" id="10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05" id="105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106" id="10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08" id="108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109" id="10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11" id="111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112" id="11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13" id="11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14" id="114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115" id="11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16" id="11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17" id="117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118" id="11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19" id="11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20" id="120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121" id="1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22" id="12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123" id="123"/>
          <p:cNvGrpSpPr/>
          <p:nvPr/>
        </p:nvGrpSpPr>
        <p:grpSpPr>
          <a:xfrm rot="0">
            <a:off x="4644" y="7818528"/>
            <a:ext cx="3641163" cy="3641163"/>
            <a:chOff x="0" y="0"/>
            <a:chExt cx="4854884" cy="4854884"/>
          </a:xfrm>
        </p:grpSpPr>
        <p:grpSp>
          <p:nvGrpSpPr>
            <p:cNvPr name="Group 124" id="124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178" id="178"/>
          <p:cNvGrpSpPr/>
          <p:nvPr/>
        </p:nvGrpSpPr>
        <p:grpSpPr>
          <a:xfrm rot="0">
            <a:off x="4603430" y="-51706"/>
            <a:ext cx="3641163" cy="3641163"/>
            <a:chOff x="0" y="0"/>
            <a:chExt cx="4854884" cy="4854884"/>
          </a:xfrm>
        </p:grpSpPr>
        <p:grpSp>
          <p:nvGrpSpPr>
            <p:cNvPr name="Group 179" id="179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180" id="1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6CA50"/>
              </a:solidFill>
            </p:spPr>
          </p:sp>
          <p:sp>
            <p:nvSpPr>
              <p:cNvPr name="TextBox 181" id="181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82" id="182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183" id="18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84" id="18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85" id="185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186" id="18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87" id="18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88" id="188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189" id="18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90" id="19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91" id="191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192" id="19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93" id="19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94" id="194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195" id="19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96" id="19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97" id="197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198" id="19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199" id="19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00" id="200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201" id="20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02" id="20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03" id="203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204" id="20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05" id="20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06" id="206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207" id="20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08" id="20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09" id="209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210" id="21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11" id="21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12" id="212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213" id="21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14" id="21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15" id="215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216" id="21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17" id="21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18" id="218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219" id="21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20" id="22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21" id="221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222" id="22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23" id="22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24" id="224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225" id="22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26" id="22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27" id="227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228" id="22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29" id="22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30" id="230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231" id="2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32" id="23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233" id="233"/>
          <p:cNvGrpSpPr/>
          <p:nvPr/>
        </p:nvGrpSpPr>
        <p:grpSpPr>
          <a:xfrm rot="0">
            <a:off x="4603430" y="3910666"/>
            <a:ext cx="3641163" cy="3641163"/>
            <a:chOff x="0" y="0"/>
            <a:chExt cx="4854884" cy="4854884"/>
          </a:xfrm>
        </p:grpSpPr>
        <p:grpSp>
          <p:nvGrpSpPr>
            <p:cNvPr name="Group 234" id="234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235" id="2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6CA50"/>
              </a:solidFill>
            </p:spPr>
          </p:sp>
          <p:sp>
            <p:nvSpPr>
              <p:cNvPr name="TextBox 236" id="236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37" id="237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238" id="23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39" id="23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40" id="240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241" id="24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42" id="24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43" id="243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244" id="24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45" id="24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46" id="246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247" id="24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48" id="24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49" id="249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250" id="25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51" id="25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52" id="252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253" id="25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54" id="25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55" id="255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256" id="25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57" id="25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58" id="258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259" id="25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60" id="26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61" id="261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262" id="26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63" id="26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64" id="264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265" id="26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66" id="26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67" id="267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268" id="26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69" id="26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70" id="270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271" id="27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72" id="27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73" id="273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274" id="27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75" id="27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76" id="276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277" id="27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78" id="27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79" id="279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280" id="28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81" id="28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82" id="282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283" id="28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84" id="28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85" id="285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286" id="2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87" id="28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288" id="288"/>
          <p:cNvGrpSpPr/>
          <p:nvPr/>
        </p:nvGrpSpPr>
        <p:grpSpPr>
          <a:xfrm rot="0">
            <a:off x="4603430" y="7875678"/>
            <a:ext cx="3641163" cy="3641163"/>
            <a:chOff x="0" y="0"/>
            <a:chExt cx="4854884" cy="4854884"/>
          </a:xfrm>
        </p:grpSpPr>
        <p:grpSp>
          <p:nvGrpSpPr>
            <p:cNvPr name="Group 289" id="289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6CA50"/>
              </a:solidFill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07" id="307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308" id="30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09" id="30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10" id="310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311" id="31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12" id="31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13" id="313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314" id="31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15" id="31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16" id="316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317" id="31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18" id="31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19" id="319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320" id="32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21" id="32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22" id="322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323" id="32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24" id="32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25" id="325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326" id="32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27" id="32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28" id="328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329" id="32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30" id="33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31" id="331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332" id="33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33" id="33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34" id="334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335" id="33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36" id="33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37" id="337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338" id="33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39" id="33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40" id="340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341" id="3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42" id="34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343" id="343"/>
          <p:cNvGrpSpPr/>
          <p:nvPr/>
        </p:nvGrpSpPr>
        <p:grpSpPr>
          <a:xfrm rot="0">
            <a:off x="9754156" y="57150"/>
            <a:ext cx="3641163" cy="3641163"/>
            <a:chOff x="0" y="0"/>
            <a:chExt cx="4854884" cy="4854884"/>
          </a:xfrm>
        </p:grpSpPr>
        <p:grpSp>
          <p:nvGrpSpPr>
            <p:cNvPr name="Group 344" id="344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345" id="3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346" id="346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47" id="347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348" id="34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49" id="34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50" id="350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351" id="35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52" id="35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53" id="353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354" id="35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55" id="35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56" id="356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357" id="35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58" id="35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59" id="359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360" id="36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61" id="36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62" id="362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363" id="36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64" id="36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65" id="365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366" id="36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67" id="36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68" id="368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369" id="36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70" id="37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71" id="371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372" id="37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73" id="37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74" id="374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375" id="37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76" id="37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77" id="377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378" id="37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79" id="37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80" id="380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381" id="38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82" id="38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83" id="383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384" id="38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85" id="38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86" id="386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387" id="38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88" id="38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89" id="389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390" id="39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91" id="39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92" id="392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393" id="39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94" id="39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95" id="395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396" id="3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397" id="39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398" id="398"/>
          <p:cNvGrpSpPr/>
          <p:nvPr/>
        </p:nvGrpSpPr>
        <p:grpSpPr>
          <a:xfrm rot="0">
            <a:off x="9758800" y="3967816"/>
            <a:ext cx="3641163" cy="3641163"/>
            <a:chOff x="0" y="0"/>
            <a:chExt cx="4854884" cy="4854884"/>
          </a:xfrm>
        </p:grpSpPr>
        <p:grpSp>
          <p:nvGrpSpPr>
            <p:cNvPr name="Group 399" id="399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400" id="4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401" id="401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02" id="402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403" id="40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04" id="40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05" id="405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406" id="40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07" id="40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08" id="408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409" id="40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10" id="41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11" id="411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412" id="41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13" id="41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14" id="414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415" id="41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16" id="41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17" id="417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418" id="41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19" id="41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20" id="420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421" id="42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22" id="42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23" id="423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424" id="42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25" id="42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26" id="426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427" id="42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28" id="42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29" id="429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430" id="43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31" id="43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32" id="432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433" id="43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34" id="43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35" id="435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436" id="43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37" id="43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38" id="438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439" id="43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40" id="44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41" id="441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442" id="44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43" id="44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44" id="444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445" id="44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46" id="44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47" id="447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448" id="44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49" id="44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50" id="450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451" id="4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52" id="45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453" id="453"/>
          <p:cNvGrpSpPr/>
          <p:nvPr/>
        </p:nvGrpSpPr>
        <p:grpSpPr>
          <a:xfrm rot="0">
            <a:off x="9758800" y="7875678"/>
            <a:ext cx="3641163" cy="3641163"/>
            <a:chOff x="0" y="0"/>
            <a:chExt cx="4854884" cy="4854884"/>
          </a:xfrm>
        </p:grpSpPr>
        <p:grpSp>
          <p:nvGrpSpPr>
            <p:cNvPr name="Group 454" id="454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455" id="4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456" id="456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57" id="457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458" id="45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59" id="45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60" id="460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461" id="46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62" id="46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63" id="463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464" id="46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65" id="46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66" id="466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467" id="46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68" id="46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69" id="469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470" id="47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71" id="47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72" id="472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473" id="47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74" id="47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75" id="475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476" id="47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77" id="47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78" id="478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479" id="47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80" id="48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81" id="481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482" id="48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83" id="48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84" id="484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485" id="48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86" id="48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87" id="487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488" id="48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89" id="48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90" id="490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491" id="49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92" id="49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93" id="493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494" id="49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95" id="49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96" id="496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497" id="49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498" id="49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99" id="499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500" id="50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01" id="50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02" id="502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503" id="50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04" id="50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05" id="505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506" id="5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07" id="50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508" id="508"/>
          <p:cNvGrpSpPr/>
          <p:nvPr/>
        </p:nvGrpSpPr>
        <p:grpSpPr>
          <a:xfrm rot="0">
            <a:off x="19637018" y="118381"/>
            <a:ext cx="3641163" cy="3641163"/>
            <a:chOff x="0" y="0"/>
            <a:chExt cx="4854884" cy="4854884"/>
          </a:xfrm>
        </p:grpSpPr>
        <p:grpSp>
          <p:nvGrpSpPr>
            <p:cNvPr name="Group 509" id="509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510" id="5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511" id="511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12" id="512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513" id="51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14" id="51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15" id="515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516" id="51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17" id="51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18" id="518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519" id="51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20" id="52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21" id="521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522" id="52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23" id="52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24" id="524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525" id="52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26" id="52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27" id="527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528" id="52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29" id="52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30" id="530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531" id="53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32" id="53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33" id="533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534" id="53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35" id="53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36" id="536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537" id="53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38" id="53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39" id="539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540" id="54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41" id="54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42" id="542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543" id="54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44" id="54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45" id="545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546" id="54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47" id="54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48" id="548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549" id="54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50" id="55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51" id="551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552" id="55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53" id="55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54" id="554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555" id="55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56" id="55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57" id="557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558" id="55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59" id="55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60" id="560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561" id="5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62" id="56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563" id="563"/>
          <p:cNvGrpSpPr/>
          <p:nvPr/>
        </p:nvGrpSpPr>
        <p:grpSpPr>
          <a:xfrm rot="0">
            <a:off x="19641662" y="4029046"/>
            <a:ext cx="3641163" cy="3641163"/>
            <a:chOff x="0" y="0"/>
            <a:chExt cx="4854884" cy="4854884"/>
          </a:xfrm>
        </p:grpSpPr>
        <p:grpSp>
          <p:nvGrpSpPr>
            <p:cNvPr name="Group 564" id="564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565" id="5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566" id="566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67" id="567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568" id="56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69" id="56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70" id="570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571" id="57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72" id="57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73" id="573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574" id="57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75" id="57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76" id="576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577" id="57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78" id="57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79" id="579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580" id="58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81" id="58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82" id="582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583" id="58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84" id="58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85" id="585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586" id="58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87" id="58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88" id="588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589" id="58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90" id="59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91" id="591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592" id="59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93" id="59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94" id="594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595" id="59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96" id="59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597" id="597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598" id="59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599" id="59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00" id="600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601" id="60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02" id="60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03" id="603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604" id="60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05" id="60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06" id="606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607" id="60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08" id="60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09" id="609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610" id="61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11" id="61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12" id="612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613" id="61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14" id="61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15" id="615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616" id="6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17" id="61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618" id="618"/>
          <p:cNvGrpSpPr/>
          <p:nvPr/>
        </p:nvGrpSpPr>
        <p:grpSpPr>
          <a:xfrm rot="0">
            <a:off x="19641662" y="7936909"/>
            <a:ext cx="3641163" cy="3641163"/>
            <a:chOff x="0" y="0"/>
            <a:chExt cx="4854884" cy="4854884"/>
          </a:xfrm>
        </p:grpSpPr>
        <p:grpSp>
          <p:nvGrpSpPr>
            <p:cNvPr name="Group 619" id="619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620" id="6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DB713"/>
              </a:solidFill>
            </p:spPr>
          </p:sp>
          <p:sp>
            <p:nvSpPr>
              <p:cNvPr name="TextBox 621" id="621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22" id="622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623" id="62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24" id="62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25" id="625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626" id="62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27" id="62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28" id="628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629" id="62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30" id="63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31" id="631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632" id="63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33" id="63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34" id="634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635" id="63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36" id="63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37" id="637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638" id="63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39" id="63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40" id="640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641" id="64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42" id="64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43" id="643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644" id="64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45" id="64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46" id="646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647" id="64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48" id="64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49" id="649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650" id="65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51" id="65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52" id="652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653" id="65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54" id="65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55" id="655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656" id="65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57" id="65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58" id="658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659" id="65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60" id="66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61" id="661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662" id="66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63" id="66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64" id="664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665" id="66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66" id="66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67" id="667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668" id="66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69" id="66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70" id="670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671" id="6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72" id="67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673" id="673"/>
          <p:cNvGrpSpPr/>
          <p:nvPr/>
        </p:nvGrpSpPr>
        <p:grpSpPr>
          <a:xfrm rot="0">
            <a:off x="14619338" y="57150"/>
            <a:ext cx="3641163" cy="3641163"/>
            <a:chOff x="0" y="0"/>
            <a:chExt cx="4854884" cy="4854884"/>
          </a:xfrm>
        </p:grpSpPr>
        <p:grpSp>
          <p:nvGrpSpPr>
            <p:cNvPr name="Group 674" id="674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675" id="6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6CA50"/>
              </a:solidFill>
            </p:spPr>
          </p:sp>
          <p:sp>
            <p:nvSpPr>
              <p:cNvPr name="TextBox 676" id="676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77" id="677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678" id="67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79" id="67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80" id="680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681" id="68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82" id="68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83" id="683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684" id="68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85" id="68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86" id="686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687" id="68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88" id="68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89" id="689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690" id="69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91" id="69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92" id="692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693" id="69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94" id="69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95" id="695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696" id="69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697" id="69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698" id="698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699" id="69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00" id="70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01" id="701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702" id="70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03" id="70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04" id="704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705" id="70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06" id="70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07" id="707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708" id="70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09" id="70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10" id="710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711" id="71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12" id="71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13" id="713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714" id="71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15" id="71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16" id="716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717" id="71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18" id="71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19" id="719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720" id="72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21" id="72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22" id="722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723" id="72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24" id="72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25" id="725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726" id="7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27" id="7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728" id="728"/>
          <p:cNvGrpSpPr/>
          <p:nvPr/>
        </p:nvGrpSpPr>
        <p:grpSpPr>
          <a:xfrm rot="0">
            <a:off x="14619338" y="4019521"/>
            <a:ext cx="3641163" cy="3641163"/>
            <a:chOff x="0" y="0"/>
            <a:chExt cx="4854884" cy="4854884"/>
          </a:xfrm>
        </p:grpSpPr>
        <p:grpSp>
          <p:nvGrpSpPr>
            <p:cNvPr name="Group 729" id="729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730" id="7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6CA50"/>
              </a:solidFill>
            </p:spPr>
          </p:sp>
          <p:sp>
            <p:nvSpPr>
              <p:cNvPr name="TextBox 731" id="731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32" id="732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733" id="73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34" id="73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35" id="735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736" id="73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37" id="73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38" id="738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739" id="73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40" id="74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41" id="741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742" id="74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43" id="74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44" id="744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745" id="74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46" id="74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47" id="747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748" id="74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49" id="74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50" id="750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751" id="75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52" id="75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53" id="753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754" id="75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55" id="75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56" id="756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757" id="75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58" id="75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59" id="759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760" id="76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61" id="76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62" id="762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763" id="76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64" id="76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65" id="765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766" id="76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67" id="76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68" id="768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769" id="76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70" id="77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71" id="771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772" id="77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73" id="77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74" id="774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775" id="77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76" id="77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77" id="777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778" id="77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79" id="77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80" id="780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781" id="7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82" id="78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783" id="783"/>
          <p:cNvGrpSpPr/>
          <p:nvPr/>
        </p:nvGrpSpPr>
        <p:grpSpPr>
          <a:xfrm rot="0">
            <a:off x="14619338" y="7984534"/>
            <a:ext cx="3641163" cy="3641163"/>
            <a:chOff x="0" y="0"/>
            <a:chExt cx="4854884" cy="4854884"/>
          </a:xfrm>
        </p:grpSpPr>
        <p:grpSp>
          <p:nvGrpSpPr>
            <p:cNvPr name="Group 784" id="784"/>
            <p:cNvGrpSpPr/>
            <p:nvPr/>
          </p:nvGrpSpPr>
          <p:grpSpPr>
            <a:xfrm rot="0">
              <a:off x="0" y="0"/>
              <a:ext cx="4854884" cy="4854884"/>
              <a:chOff x="0" y="0"/>
              <a:chExt cx="812800" cy="812800"/>
            </a:xfrm>
          </p:grpSpPr>
          <p:sp>
            <p:nvSpPr>
              <p:cNvPr name="Freeform 785" id="7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6CA50"/>
              </a:solidFill>
            </p:spPr>
          </p:sp>
          <p:sp>
            <p:nvSpPr>
              <p:cNvPr name="TextBox 786" id="786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87" id="787"/>
            <p:cNvGrpSpPr/>
            <p:nvPr/>
          </p:nvGrpSpPr>
          <p:grpSpPr>
            <a:xfrm rot="0">
              <a:off x="2333576" y="465628"/>
              <a:ext cx="235741" cy="1442183"/>
              <a:chOff x="0" y="0"/>
              <a:chExt cx="112928" cy="690853"/>
            </a:xfrm>
          </p:grpSpPr>
          <p:sp>
            <p:nvSpPr>
              <p:cNvPr name="Freeform 788" id="78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89" id="78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90" id="790"/>
            <p:cNvGrpSpPr/>
            <p:nvPr/>
          </p:nvGrpSpPr>
          <p:grpSpPr>
            <a:xfrm rot="1297726">
              <a:off x="2826806" y="549262"/>
              <a:ext cx="235741" cy="1442183"/>
              <a:chOff x="0" y="0"/>
              <a:chExt cx="112928" cy="690853"/>
            </a:xfrm>
          </p:grpSpPr>
          <p:sp>
            <p:nvSpPr>
              <p:cNvPr name="Freeform 791" id="79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92" id="79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93" id="793"/>
            <p:cNvGrpSpPr/>
            <p:nvPr/>
          </p:nvGrpSpPr>
          <p:grpSpPr>
            <a:xfrm rot="2978468">
              <a:off x="3311317" y="797867"/>
              <a:ext cx="235741" cy="1442183"/>
              <a:chOff x="0" y="0"/>
              <a:chExt cx="112928" cy="690853"/>
            </a:xfrm>
          </p:grpSpPr>
          <p:sp>
            <p:nvSpPr>
              <p:cNvPr name="Freeform 794" id="79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95" id="79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96" id="796"/>
            <p:cNvGrpSpPr/>
            <p:nvPr/>
          </p:nvGrpSpPr>
          <p:grpSpPr>
            <a:xfrm rot="-317396">
              <a:off x="1951057" y="543503"/>
              <a:ext cx="235741" cy="1442183"/>
              <a:chOff x="0" y="0"/>
              <a:chExt cx="112928" cy="690853"/>
            </a:xfrm>
          </p:grpSpPr>
          <p:sp>
            <p:nvSpPr>
              <p:cNvPr name="Freeform 797" id="79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798" id="79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99" id="799"/>
            <p:cNvGrpSpPr/>
            <p:nvPr/>
          </p:nvGrpSpPr>
          <p:grpSpPr>
            <a:xfrm rot="5400000">
              <a:off x="3565654" y="1695868"/>
              <a:ext cx="235741" cy="1442183"/>
              <a:chOff x="0" y="0"/>
              <a:chExt cx="112928" cy="690853"/>
            </a:xfrm>
          </p:grpSpPr>
          <p:sp>
            <p:nvSpPr>
              <p:cNvPr name="Freeform 800" id="80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01" id="80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02" id="802"/>
            <p:cNvGrpSpPr/>
            <p:nvPr/>
          </p:nvGrpSpPr>
          <p:grpSpPr>
            <a:xfrm rot="-4461020">
              <a:off x="3565654" y="2189625"/>
              <a:ext cx="235741" cy="1442183"/>
              <a:chOff x="0" y="0"/>
              <a:chExt cx="112928" cy="690853"/>
            </a:xfrm>
          </p:grpSpPr>
          <p:sp>
            <p:nvSpPr>
              <p:cNvPr name="Freeform 803" id="80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04" id="80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05" id="805"/>
            <p:cNvGrpSpPr/>
            <p:nvPr/>
          </p:nvGrpSpPr>
          <p:grpSpPr>
            <a:xfrm rot="4034281">
              <a:off x="3519389" y="1185550"/>
              <a:ext cx="235741" cy="1442183"/>
              <a:chOff x="0" y="0"/>
              <a:chExt cx="112928" cy="690853"/>
            </a:xfrm>
          </p:grpSpPr>
          <p:sp>
            <p:nvSpPr>
              <p:cNvPr name="Freeform 806" id="806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07" id="807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08" id="808"/>
            <p:cNvGrpSpPr/>
            <p:nvPr/>
          </p:nvGrpSpPr>
          <p:grpSpPr>
            <a:xfrm rot="10522429">
              <a:off x="2446864" y="2939915"/>
              <a:ext cx="235741" cy="1442183"/>
              <a:chOff x="0" y="0"/>
              <a:chExt cx="112928" cy="690853"/>
            </a:xfrm>
          </p:grpSpPr>
          <p:sp>
            <p:nvSpPr>
              <p:cNvPr name="Freeform 809" id="809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10" id="810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11" id="811"/>
            <p:cNvGrpSpPr/>
            <p:nvPr/>
          </p:nvGrpSpPr>
          <p:grpSpPr>
            <a:xfrm rot="-9779844">
              <a:off x="1948495" y="2896335"/>
              <a:ext cx="235741" cy="1442183"/>
              <a:chOff x="0" y="0"/>
              <a:chExt cx="112928" cy="690853"/>
            </a:xfrm>
          </p:grpSpPr>
          <p:sp>
            <p:nvSpPr>
              <p:cNvPr name="Freeform 812" id="812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13" id="813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14" id="814"/>
            <p:cNvGrpSpPr/>
            <p:nvPr/>
          </p:nvGrpSpPr>
          <p:grpSpPr>
            <a:xfrm rot="-8099101">
              <a:off x="1445512" y="2687618"/>
              <a:ext cx="235741" cy="1442183"/>
              <a:chOff x="0" y="0"/>
              <a:chExt cx="112928" cy="690853"/>
            </a:xfrm>
          </p:grpSpPr>
          <p:sp>
            <p:nvSpPr>
              <p:cNvPr name="Freeform 815" id="815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16" id="816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17" id="817"/>
            <p:cNvGrpSpPr/>
            <p:nvPr/>
          </p:nvGrpSpPr>
          <p:grpSpPr>
            <a:xfrm rot="10205033">
              <a:off x="2821855" y="2831442"/>
              <a:ext cx="235741" cy="1442183"/>
              <a:chOff x="0" y="0"/>
              <a:chExt cx="112928" cy="690853"/>
            </a:xfrm>
          </p:grpSpPr>
          <p:sp>
            <p:nvSpPr>
              <p:cNvPr name="Freeform 818" id="818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19" id="819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20" id="820"/>
            <p:cNvGrpSpPr/>
            <p:nvPr/>
          </p:nvGrpSpPr>
          <p:grpSpPr>
            <a:xfrm rot="-5677570">
              <a:off x="1119576" y="1813055"/>
              <a:ext cx="235741" cy="1442183"/>
              <a:chOff x="0" y="0"/>
              <a:chExt cx="112928" cy="690853"/>
            </a:xfrm>
          </p:grpSpPr>
          <p:sp>
            <p:nvSpPr>
              <p:cNvPr name="Freeform 821" id="821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22" id="822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23" id="823"/>
            <p:cNvGrpSpPr/>
            <p:nvPr/>
          </p:nvGrpSpPr>
          <p:grpSpPr>
            <a:xfrm rot="-7043288">
              <a:off x="1206850" y="2317979"/>
              <a:ext cx="235741" cy="1442183"/>
              <a:chOff x="0" y="0"/>
              <a:chExt cx="112928" cy="690853"/>
            </a:xfrm>
          </p:grpSpPr>
          <p:sp>
            <p:nvSpPr>
              <p:cNvPr name="Freeform 824" id="824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25" id="825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26" id="826"/>
            <p:cNvGrpSpPr/>
            <p:nvPr/>
          </p:nvGrpSpPr>
          <p:grpSpPr>
            <a:xfrm rot="-2964732">
              <a:off x="3449829" y="2631069"/>
              <a:ext cx="235741" cy="1442183"/>
              <a:chOff x="0" y="0"/>
              <a:chExt cx="112928" cy="690853"/>
            </a:xfrm>
          </p:grpSpPr>
          <p:sp>
            <p:nvSpPr>
              <p:cNvPr name="Freeform 827" id="827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28" id="828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29" id="829"/>
            <p:cNvGrpSpPr/>
            <p:nvPr/>
          </p:nvGrpSpPr>
          <p:grpSpPr>
            <a:xfrm rot="-3121776">
              <a:off x="1341312" y="1002203"/>
              <a:ext cx="235741" cy="1442183"/>
              <a:chOff x="0" y="0"/>
              <a:chExt cx="112928" cy="690853"/>
            </a:xfrm>
          </p:grpSpPr>
          <p:sp>
            <p:nvSpPr>
              <p:cNvPr name="Freeform 830" id="830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31" id="831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32" id="832"/>
            <p:cNvGrpSpPr/>
            <p:nvPr/>
          </p:nvGrpSpPr>
          <p:grpSpPr>
            <a:xfrm rot="-4461020">
              <a:off x="1053488" y="1354644"/>
              <a:ext cx="235741" cy="1442183"/>
              <a:chOff x="0" y="0"/>
              <a:chExt cx="112928" cy="690853"/>
            </a:xfrm>
          </p:grpSpPr>
          <p:sp>
            <p:nvSpPr>
              <p:cNvPr name="Freeform 833" id="833"/>
              <p:cNvSpPr/>
              <p:nvPr/>
            </p:nvSpPr>
            <p:spPr>
              <a:xfrm flipH="false" flipV="false" rot="0">
                <a:off x="0" y="0"/>
                <a:ext cx="112928" cy="690853"/>
              </a:xfrm>
              <a:custGeom>
                <a:avLst/>
                <a:gdLst/>
                <a:ahLst/>
                <a:cxnLst/>
                <a:rect r="r" b="b" t="t" l="l"/>
                <a:pathLst>
                  <a:path h="690853" w="112928">
                    <a:moveTo>
                      <a:pt x="56464" y="0"/>
                    </a:moveTo>
                    <a:cubicBezTo>
                      <a:pt x="25280" y="0"/>
                      <a:pt x="0" y="154653"/>
                      <a:pt x="0" y="345426"/>
                    </a:cubicBezTo>
                    <a:cubicBezTo>
                      <a:pt x="0" y="536200"/>
                      <a:pt x="25280" y="690853"/>
                      <a:pt x="56464" y="690853"/>
                    </a:cubicBezTo>
                    <a:cubicBezTo>
                      <a:pt x="87648" y="690853"/>
                      <a:pt x="112928" y="536200"/>
                      <a:pt x="112928" y="345426"/>
                    </a:cubicBezTo>
                    <a:cubicBezTo>
                      <a:pt x="112928" y="154653"/>
                      <a:pt x="87648" y="0"/>
                      <a:pt x="56464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34" id="834"/>
              <p:cNvSpPr txBox="true"/>
              <p:nvPr/>
            </p:nvSpPr>
            <p:spPr>
              <a:xfrm>
                <a:off x="10587" y="17142"/>
                <a:ext cx="91754" cy="608943"/>
              </a:xfrm>
              <a:prstGeom prst="rect">
                <a:avLst/>
              </a:prstGeom>
            </p:spPr>
            <p:txBody>
              <a:bodyPr anchor="ctr" rtlCol="false" tIns="17955" lIns="17955" bIns="17955" rIns="17955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835" id="835"/>
            <p:cNvGrpSpPr/>
            <p:nvPr/>
          </p:nvGrpSpPr>
          <p:grpSpPr>
            <a:xfrm rot="0">
              <a:off x="2027760" y="2027760"/>
              <a:ext cx="799363" cy="799363"/>
              <a:chOff x="0" y="0"/>
              <a:chExt cx="812800" cy="812800"/>
            </a:xfrm>
          </p:grpSpPr>
          <p:sp>
            <p:nvSpPr>
              <p:cNvPr name="Freeform 836" id="8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7BE"/>
              </a:solidFill>
            </p:spPr>
          </p:sp>
          <p:sp>
            <p:nvSpPr>
              <p:cNvPr name="TextBox 837" id="83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</p:grpSp>
      <p:grpSp>
        <p:nvGrpSpPr>
          <p:cNvPr name="Group 838" id="838"/>
          <p:cNvGrpSpPr/>
          <p:nvPr/>
        </p:nvGrpSpPr>
        <p:grpSpPr>
          <a:xfrm rot="0">
            <a:off x="1200150" y="1488090"/>
            <a:ext cx="18935700" cy="9319855"/>
            <a:chOff x="0" y="0"/>
            <a:chExt cx="4274726" cy="2103953"/>
          </a:xfrm>
        </p:grpSpPr>
        <p:sp>
          <p:nvSpPr>
            <p:cNvPr name="Freeform 839" id="839"/>
            <p:cNvSpPr/>
            <p:nvPr/>
          </p:nvSpPr>
          <p:spPr>
            <a:xfrm flipH="false" flipV="false" rot="0">
              <a:off x="0" y="0"/>
              <a:ext cx="4274726" cy="2103953"/>
            </a:xfrm>
            <a:custGeom>
              <a:avLst/>
              <a:gdLst/>
              <a:ahLst/>
              <a:cxnLst/>
              <a:rect r="r" b="b" t="t" l="l"/>
              <a:pathLst>
                <a:path h="2103953" w="4274726">
                  <a:moveTo>
                    <a:pt x="24122" y="0"/>
                  </a:moveTo>
                  <a:lnTo>
                    <a:pt x="4250604" y="0"/>
                  </a:lnTo>
                  <a:cubicBezTo>
                    <a:pt x="4263926" y="0"/>
                    <a:pt x="4274726" y="10800"/>
                    <a:pt x="4274726" y="24122"/>
                  </a:cubicBezTo>
                  <a:lnTo>
                    <a:pt x="4274726" y="2079831"/>
                  </a:lnTo>
                  <a:cubicBezTo>
                    <a:pt x="4274726" y="2086228"/>
                    <a:pt x="4272185" y="2092364"/>
                    <a:pt x="4267661" y="2096888"/>
                  </a:cubicBezTo>
                  <a:cubicBezTo>
                    <a:pt x="4263137" y="2101412"/>
                    <a:pt x="4257001" y="2103953"/>
                    <a:pt x="4250604" y="2103953"/>
                  </a:cubicBezTo>
                  <a:lnTo>
                    <a:pt x="24122" y="2103953"/>
                  </a:lnTo>
                  <a:cubicBezTo>
                    <a:pt x="10800" y="2103953"/>
                    <a:pt x="0" y="2093153"/>
                    <a:pt x="0" y="2079831"/>
                  </a:cubicBezTo>
                  <a:lnTo>
                    <a:pt x="0" y="24122"/>
                  </a:lnTo>
                  <a:cubicBezTo>
                    <a:pt x="0" y="10800"/>
                    <a:pt x="10800" y="0"/>
                    <a:pt x="24122" y="0"/>
                  </a:cubicBezTo>
                  <a:close/>
                </a:path>
              </a:pathLst>
            </a:custGeom>
            <a:solidFill>
              <a:srgbClr val="6A2C91"/>
            </a:solidFill>
          </p:spPr>
        </p:sp>
        <p:sp>
          <p:nvSpPr>
            <p:cNvPr name="TextBox 840" id="840"/>
            <p:cNvSpPr txBox="true"/>
            <p:nvPr/>
          </p:nvSpPr>
          <p:spPr>
            <a:xfrm>
              <a:off x="0" y="-47625"/>
              <a:ext cx="4274726" cy="21515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841" id="841"/>
          <p:cNvSpPr/>
          <p:nvPr/>
        </p:nvSpPr>
        <p:spPr>
          <a:xfrm flipH="false" flipV="false" rot="0">
            <a:off x="9071529" y="7211264"/>
            <a:ext cx="3192943" cy="3192943"/>
          </a:xfrm>
          <a:custGeom>
            <a:avLst/>
            <a:gdLst/>
            <a:ahLst/>
            <a:cxnLst/>
            <a:rect r="r" b="b" t="t" l="l"/>
            <a:pathLst>
              <a:path h="3192943" w="3192943">
                <a:moveTo>
                  <a:pt x="0" y="0"/>
                </a:moveTo>
                <a:lnTo>
                  <a:pt x="3192942" y="0"/>
                </a:lnTo>
                <a:lnTo>
                  <a:pt x="3192942" y="3192943"/>
                </a:lnTo>
                <a:lnTo>
                  <a:pt x="0" y="31929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42" id="842"/>
          <p:cNvSpPr txBox="true"/>
          <p:nvPr/>
        </p:nvSpPr>
        <p:spPr>
          <a:xfrm rot="0">
            <a:off x="2422996" y="2945139"/>
            <a:ext cx="16490007" cy="3055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 b="true">
                <a:solidFill>
                  <a:srgbClr val="A2DC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ANAC Global Committee </a:t>
            </a:r>
          </a:p>
          <a:p>
            <a:pPr algn="ctr">
              <a:lnSpc>
                <a:spcPts val="9521"/>
              </a:lnSpc>
            </a:pPr>
            <a:r>
              <a:rPr lang="en-US" sz="6800" b="true">
                <a:solidFill>
                  <a:srgbClr val="A2DC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Information Sesion</a:t>
            </a:r>
          </a:p>
        </p:txBody>
      </p:sp>
      <p:sp>
        <p:nvSpPr>
          <p:cNvPr name="TextBox 843" id="843"/>
          <p:cNvSpPr txBox="true"/>
          <p:nvPr/>
        </p:nvSpPr>
        <p:spPr>
          <a:xfrm rot="0">
            <a:off x="1200150" y="6335301"/>
            <a:ext cx="1893570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FDB71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July 17, 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A2C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363079" y="2028941"/>
            <a:ext cx="9972921" cy="9972559"/>
          </a:xfrm>
          <a:prstGeom prst="rect">
            <a:avLst/>
          </a:prstGeom>
          <a:solidFill>
            <a:srgbClr val="A2DCED"/>
          </a:solidFill>
        </p:spPr>
      </p:sp>
      <p:sp>
        <p:nvSpPr>
          <p:cNvPr name="AutoShape 3" id="3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96CA4F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1363079" y="4048806"/>
            <a:ext cx="10421673" cy="6422356"/>
          </a:xfrm>
          <a:custGeom>
            <a:avLst/>
            <a:gdLst/>
            <a:ahLst/>
            <a:cxnLst/>
            <a:rect r="r" b="b" t="t" l="l"/>
            <a:pathLst>
              <a:path h="6422356" w="10421673">
                <a:moveTo>
                  <a:pt x="0" y="0"/>
                </a:moveTo>
                <a:lnTo>
                  <a:pt x="10421674" y="0"/>
                </a:lnTo>
                <a:lnTo>
                  <a:pt x="10421674" y="6422356"/>
                </a:lnTo>
                <a:lnTo>
                  <a:pt x="0" y="6422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96221" y="2529773"/>
            <a:ext cx="9940346" cy="891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9"/>
              </a:lnSpc>
              <a:spcBef>
                <a:spcPct val="0"/>
              </a:spcBef>
            </a:pPr>
            <a:r>
              <a:rPr lang="en-US" b="true" sz="6675">
                <a:solidFill>
                  <a:srgbClr val="FDB714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 Development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96221" y="3749704"/>
            <a:ext cx="8036372" cy="6906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b="true" sz="5600" spc="-56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Focus: Create timely and culturally relevant education and training</a:t>
            </a:r>
          </a:p>
          <a:p>
            <a:pPr algn="l">
              <a:lnSpc>
                <a:spcPts val="7840"/>
              </a:lnSpc>
              <a:spcBef>
                <a:spcPct val="0"/>
              </a:spcBef>
            </a:pPr>
          </a:p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b="true" sz="5600" spc="-56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Sample Goal: Plan a global webinar or virtual training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0086530" y="844814"/>
            <a:ext cx="360938" cy="157229"/>
            <a:chOff x="0" y="0"/>
            <a:chExt cx="1166179" cy="508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215900"/>
              <a:ext cx="870269" cy="76200"/>
            </a:xfrm>
            <a:custGeom>
              <a:avLst/>
              <a:gdLst/>
              <a:ahLst/>
              <a:cxnLst/>
              <a:rect r="r" b="b" t="t" l="l"/>
              <a:pathLst>
                <a:path h="76200" w="870269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91529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450615" y="286821"/>
            <a:ext cx="3477306" cy="1217057"/>
          </a:xfrm>
          <a:custGeom>
            <a:avLst/>
            <a:gdLst/>
            <a:ahLst/>
            <a:cxnLst/>
            <a:rect r="r" b="b" t="t" l="l"/>
            <a:pathLst>
              <a:path h="1217057" w="3477306">
                <a:moveTo>
                  <a:pt x="0" y="0"/>
                </a:moveTo>
                <a:lnTo>
                  <a:pt x="3477306" y="0"/>
                </a:lnTo>
                <a:lnTo>
                  <a:pt x="3477306" y="1217058"/>
                </a:lnTo>
                <a:lnTo>
                  <a:pt x="0" y="1217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273067" y="701801"/>
            <a:ext cx="5573394" cy="32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800">
                <a:solidFill>
                  <a:srgbClr val="A2DCED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A2DCED"/>
          </a:solidFill>
        </p:spPr>
      </p:sp>
      <p:sp>
        <p:nvSpPr>
          <p:cNvPr name="AutoShape 3" id="3"/>
          <p:cNvSpPr/>
          <p:nvPr/>
        </p:nvSpPr>
        <p:spPr>
          <a:xfrm rot="0">
            <a:off x="2806" y="2040124"/>
            <a:ext cx="21336000" cy="9961376"/>
          </a:xfrm>
          <a:prstGeom prst="rect">
            <a:avLst/>
          </a:prstGeom>
          <a:solidFill>
            <a:srgbClr val="A2DCED"/>
          </a:solid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2806" y="2028941"/>
            <a:ext cx="9969753" cy="9969753"/>
          </a:xfrm>
          <a:custGeom>
            <a:avLst/>
            <a:gdLst/>
            <a:ahLst/>
            <a:cxnLst/>
            <a:rect r="r" b="b" t="t" l="l"/>
            <a:pathLst>
              <a:path h="9969753" w="9969753">
                <a:moveTo>
                  <a:pt x="0" y="0"/>
                </a:moveTo>
                <a:lnTo>
                  <a:pt x="9969753" y="0"/>
                </a:lnTo>
                <a:lnTo>
                  <a:pt x="9969753" y="9969753"/>
                </a:lnTo>
                <a:lnTo>
                  <a:pt x="0" y="996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8173" y="3187114"/>
            <a:ext cx="7656213" cy="7656213"/>
          </a:xfrm>
          <a:custGeom>
            <a:avLst/>
            <a:gdLst/>
            <a:ahLst/>
            <a:cxnLst/>
            <a:rect r="r" b="b" t="t" l="l"/>
            <a:pathLst>
              <a:path h="7656213" w="7656213">
                <a:moveTo>
                  <a:pt x="0" y="0"/>
                </a:moveTo>
                <a:lnTo>
                  <a:pt x="7656213" y="0"/>
                </a:lnTo>
                <a:lnTo>
                  <a:pt x="7656213" y="7656213"/>
                </a:lnTo>
                <a:lnTo>
                  <a:pt x="0" y="7656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068050" y="3652142"/>
            <a:ext cx="9067800" cy="47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</a:pPr>
            <a:r>
              <a:rPr lang="en-US" b="true" sz="2800" spc="-28">
                <a:solidFill>
                  <a:srgbClr val="2D4E53"/>
                </a:solidFill>
                <a:latin typeface="Aileron Bold"/>
                <a:ea typeface="Aileron Bold"/>
                <a:cs typeface="Aileron Bold"/>
                <a:sym typeface="Aileron Bold"/>
              </a:rPr>
              <a:t>Apply to join a working group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9714755" y="997541"/>
            <a:ext cx="421095" cy="183433"/>
            <a:chOff x="0" y="0"/>
            <a:chExt cx="1166179" cy="508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215900"/>
              <a:ext cx="870269" cy="76200"/>
            </a:xfrm>
            <a:custGeom>
              <a:avLst/>
              <a:gdLst/>
              <a:ahLst/>
              <a:cxnLst/>
              <a:rect r="r" b="b" t="t" l="l"/>
              <a:pathLst>
                <a:path h="76200" w="870269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A2DCED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91529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A2DCED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417180" y="4096610"/>
            <a:ext cx="2736133" cy="273613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417180" y="7272071"/>
            <a:ext cx="2736133" cy="2736133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593913" y="6010724"/>
            <a:ext cx="6787538" cy="2168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16"/>
              </a:lnSpc>
              <a:spcBef>
                <a:spcPct val="0"/>
              </a:spcBef>
            </a:pPr>
            <a:r>
              <a:rPr lang="en-US" b="true" sz="8400">
                <a:solidFill>
                  <a:srgbClr val="2D4E5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How to get involved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18733" y="4248421"/>
            <a:ext cx="4410738" cy="443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75"/>
              </a:lnSpc>
            </a:pPr>
            <a:r>
              <a:rPr lang="en-US" sz="2450">
                <a:solidFill>
                  <a:srgbClr val="2D4E53"/>
                </a:solidFill>
                <a:latin typeface="Aileron"/>
                <a:ea typeface="Aileron"/>
                <a:cs typeface="Aileron"/>
                <a:sym typeface="Aileron"/>
              </a:rPr>
              <a:t>Submit your application here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18733" y="4997436"/>
            <a:ext cx="4410738" cy="1825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75"/>
              </a:lnSpc>
            </a:pPr>
            <a:r>
              <a:rPr lang="en-US" sz="2450">
                <a:solidFill>
                  <a:srgbClr val="2D4E53"/>
                </a:solidFill>
                <a:latin typeface="Aileron"/>
                <a:ea typeface="Aileron"/>
                <a:cs typeface="Aileron"/>
                <a:sym typeface="Aileron"/>
              </a:rPr>
              <a:t>Wo</a:t>
            </a:r>
            <a:r>
              <a:rPr lang="en-US" sz="2450" u="none">
                <a:solidFill>
                  <a:srgbClr val="2D4E53"/>
                </a:solidFill>
                <a:latin typeface="Aileron"/>
                <a:ea typeface="Aileron"/>
                <a:cs typeface="Aileron"/>
                <a:sym typeface="Aileron"/>
              </a:rPr>
              <a:t>rk groups meet monthly, with the full committee meeting quarterly. Time commitment is flexible (~2-4 hours/month).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168202" y="7232794"/>
            <a:ext cx="9067800" cy="47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</a:pPr>
            <a:r>
              <a:rPr lang="en-US" b="true" sz="2800" spc="-28">
                <a:solidFill>
                  <a:srgbClr val="2D4E53"/>
                </a:solidFill>
                <a:latin typeface="Aileron Bold"/>
                <a:ea typeface="Aileron Bold"/>
                <a:cs typeface="Aileron Bold"/>
                <a:sym typeface="Aileron Bold"/>
              </a:rPr>
              <a:t>Join our whatsapp community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518733" y="8100744"/>
            <a:ext cx="4410738" cy="904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75"/>
              </a:lnSpc>
            </a:pPr>
            <a:r>
              <a:rPr lang="en-US" sz="2450">
                <a:solidFill>
                  <a:srgbClr val="2D4E53"/>
                </a:solidFill>
                <a:latin typeface="Aileron"/>
                <a:ea typeface="Aileron"/>
                <a:cs typeface="Aileron"/>
                <a:sym typeface="Aileron"/>
              </a:rPr>
              <a:t>Stay up to date and connect with global members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417231" y="436046"/>
            <a:ext cx="3477306" cy="1217057"/>
          </a:xfrm>
          <a:custGeom>
            <a:avLst/>
            <a:gdLst/>
            <a:ahLst/>
            <a:cxnLst/>
            <a:rect r="r" b="b" t="t" l="l"/>
            <a:pathLst>
              <a:path h="1217057" w="3477306">
                <a:moveTo>
                  <a:pt x="0" y="0"/>
                </a:moveTo>
                <a:lnTo>
                  <a:pt x="3477306" y="0"/>
                </a:lnTo>
                <a:lnTo>
                  <a:pt x="3477306" y="1217058"/>
                </a:lnTo>
                <a:lnTo>
                  <a:pt x="0" y="12170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438468" y="895708"/>
            <a:ext cx="5573394" cy="32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AutoShape 3" id="3"/>
          <p:cNvSpPr/>
          <p:nvPr/>
        </p:nvSpPr>
        <p:spPr>
          <a:xfrm rot="0">
            <a:off x="0" y="2040124"/>
            <a:ext cx="21336000" cy="9961376"/>
          </a:xfrm>
          <a:prstGeom prst="rect">
            <a:avLst/>
          </a:prstGeom>
          <a:solidFill>
            <a:srgbClr val="6A2D91"/>
          </a:solid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2806" y="2028941"/>
            <a:ext cx="9969753" cy="9969753"/>
          </a:xfrm>
          <a:custGeom>
            <a:avLst/>
            <a:gdLst/>
            <a:ahLst/>
            <a:cxnLst/>
            <a:rect r="r" b="b" t="t" l="l"/>
            <a:pathLst>
              <a:path h="9969753" w="9969753">
                <a:moveTo>
                  <a:pt x="0" y="0"/>
                </a:moveTo>
                <a:lnTo>
                  <a:pt x="9969753" y="0"/>
                </a:lnTo>
                <a:lnTo>
                  <a:pt x="9969753" y="9969753"/>
                </a:lnTo>
                <a:lnTo>
                  <a:pt x="0" y="996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27546" y="9983882"/>
            <a:ext cx="6787538" cy="111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16"/>
              </a:lnSpc>
              <a:spcBef>
                <a:spcPct val="0"/>
              </a:spcBef>
            </a:pPr>
            <a:r>
              <a:rPr lang="en-US" b="true" sz="8400">
                <a:solidFill>
                  <a:srgbClr val="4790CB"/>
                </a:solidFill>
                <a:latin typeface="Aileron Bold"/>
                <a:ea typeface="Aileron Bold"/>
                <a:cs typeface="Aileron Bold"/>
                <a:sym typeface="Aileron Bold"/>
              </a:rPr>
              <a:t>Discussion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13946" y="4145807"/>
            <a:ext cx="5614737" cy="4800600"/>
          </a:xfrm>
          <a:custGeom>
            <a:avLst/>
            <a:gdLst/>
            <a:ahLst/>
            <a:cxnLst/>
            <a:rect r="r" b="b" t="t" l="l"/>
            <a:pathLst>
              <a:path h="4800600" w="5614737">
                <a:moveTo>
                  <a:pt x="0" y="0"/>
                </a:moveTo>
                <a:lnTo>
                  <a:pt x="5614737" y="0"/>
                </a:lnTo>
                <a:lnTo>
                  <a:pt x="5614737" y="4800600"/>
                </a:lnTo>
                <a:lnTo>
                  <a:pt x="0" y="4800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9714755" y="1044575"/>
            <a:ext cx="421095" cy="183433"/>
            <a:chOff x="0" y="0"/>
            <a:chExt cx="1166179" cy="508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215900"/>
              <a:ext cx="870269" cy="76200"/>
            </a:xfrm>
            <a:custGeom>
              <a:avLst/>
              <a:gdLst/>
              <a:ahLst/>
              <a:cxnLst/>
              <a:rect r="r" b="b" t="t" l="l"/>
              <a:pathLst>
                <a:path h="76200" w="870269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91529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25718" y="334625"/>
            <a:ext cx="4056857" cy="1419900"/>
          </a:xfrm>
          <a:custGeom>
            <a:avLst/>
            <a:gdLst/>
            <a:ahLst/>
            <a:cxnLst/>
            <a:rect r="r" b="b" t="t" l="l"/>
            <a:pathLst>
              <a:path h="1419900" w="4056857">
                <a:moveTo>
                  <a:pt x="0" y="0"/>
                </a:moveTo>
                <a:lnTo>
                  <a:pt x="4056857" y="0"/>
                </a:lnTo>
                <a:lnTo>
                  <a:pt x="4056857" y="1419900"/>
                </a:lnTo>
                <a:lnTo>
                  <a:pt x="0" y="1419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932382" y="877727"/>
            <a:ext cx="6502293" cy="384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1369033" y="2034533"/>
            <a:ext cx="9966967" cy="9966967"/>
          </a:xfrm>
          <a:custGeom>
            <a:avLst/>
            <a:gdLst/>
            <a:ahLst/>
            <a:cxnLst/>
            <a:rect r="r" b="b" t="t" l="l"/>
            <a:pathLst>
              <a:path h="9966967" w="9966967">
                <a:moveTo>
                  <a:pt x="0" y="0"/>
                </a:moveTo>
                <a:lnTo>
                  <a:pt x="9966967" y="0"/>
                </a:lnTo>
                <a:lnTo>
                  <a:pt x="9966967" y="9966967"/>
                </a:lnTo>
                <a:lnTo>
                  <a:pt x="0" y="9966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6352516" y="6961825"/>
            <a:ext cx="4983484" cy="5039675"/>
          </a:xfrm>
          <a:prstGeom prst="rect">
            <a:avLst/>
          </a:prstGeom>
          <a:solidFill>
            <a:srgbClr val="6A2C91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2607088" y="3358909"/>
            <a:ext cx="7318215" cy="7318215"/>
          </a:xfrm>
          <a:custGeom>
            <a:avLst/>
            <a:gdLst/>
            <a:ahLst/>
            <a:cxnLst/>
            <a:rect r="r" b="b" t="t" l="l"/>
            <a:pathLst>
              <a:path h="7318215" w="7318215">
                <a:moveTo>
                  <a:pt x="0" y="0"/>
                </a:moveTo>
                <a:lnTo>
                  <a:pt x="7318215" y="0"/>
                </a:lnTo>
                <a:lnTo>
                  <a:pt x="7318215" y="7318215"/>
                </a:lnTo>
                <a:lnTo>
                  <a:pt x="0" y="7318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6A2C91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13403877" y="6485233"/>
            <a:ext cx="7993725" cy="111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15"/>
              </a:lnSpc>
              <a:spcBef>
                <a:spcPct val="0"/>
              </a:spcBef>
            </a:pPr>
            <a:r>
              <a:rPr lang="en-US" b="true" sz="8399" u="none">
                <a:solidFill>
                  <a:srgbClr val="2D4E5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Thank you!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7533" y="3273184"/>
            <a:ext cx="9321055" cy="199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37"/>
              </a:lnSpc>
            </a:pPr>
            <a:r>
              <a:rPr lang="en-US" b="true" sz="3812" spc="-38">
                <a:solidFill>
                  <a:srgbClr val="2D4E53"/>
                </a:solidFill>
                <a:latin typeface="Aileron Bold"/>
                <a:ea typeface="Aileron Bold"/>
                <a:cs typeface="Aileron Bold"/>
                <a:sym typeface="Aileron Bold"/>
              </a:rPr>
              <a:t>For questions, requests and anything else we can help you with, please email Mwikali at mwikali@anacnet.org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33923" y="591621"/>
            <a:ext cx="3477306" cy="1217057"/>
          </a:xfrm>
          <a:custGeom>
            <a:avLst/>
            <a:gdLst/>
            <a:ahLst/>
            <a:cxnLst/>
            <a:rect r="r" b="b" t="t" l="l"/>
            <a:pathLst>
              <a:path h="1217057" w="3477306">
                <a:moveTo>
                  <a:pt x="0" y="0"/>
                </a:moveTo>
                <a:lnTo>
                  <a:pt x="3477306" y="0"/>
                </a:lnTo>
                <a:lnTo>
                  <a:pt x="3477306" y="1217058"/>
                </a:lnTo>
                <a:lnTo>
                  <a:pt x="0" y="12170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614043" y="1006601"/>
            <a:ext cx="5573394" cy="32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233229" cy="12001500"/>
            <a:chOff x="0" y="0"/>
            <a:chExt cx="2097254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97254" cy="3479800"/>
            </a:xfrm>
            <a:custGeom>
              <a:avLst/>
              <a:gdLst/>
              <a:ahLst/>
              <a:cxnLst/>
              <a:rect r="r" b="b" t="t" l="l"/>
              <a:pathLst>
                <a:path h="3479800" w="2097254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96CA5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9559549"/>
            <a:ext cx="4791278" cy="2395639"/>
          </a:xfrm>
          <a:custGeom>
            <a:avLst/>
            <a:gdLst/>
            <a:ahLst/>
            <a:cxnLst/>
            <a:rect r="r" b="b" t="t" l="l"/>
            <a:pathLst>
              <a:path h="2395639" w="4791278">
                <a:moveTo>
                  <a:pt x="0" y="0"/>
                </a:moveTo>
                <a:lnTo>
                  <a:pt x="4791278" y="0"/>
                </a:lnTo>
                <a:lnTo>
                  <a:pt x="4791278" y="2395639"/>
                </a:lnTo>
                <a:lnTo>
                  <a:pt x="0" y="2395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9041" y="2098274"/>
            <a:ext cx="6154188" cy="6154188"/>
          </a:xfrm>
          <a:custGeom>
            <a:avLst/>
            <a:gdLst/>
            <a:ahLst/>
            <a:cxnLst/>
            <a:rect r="r" b="b" t="t" l="l"/>
            <a:pathLst>
              <a:path h="6154188" w="6154188">
                <a:moveTo>
                  <a:pt x="0" y="0"/>
                </a:moveTo>
                <a:lnTo>
                  <a:pt x="6154188" y="0"/>
                </a:lnTo>
                <a:lnTo>
                  <a:pt x="6154188" y="6154189"/>
                </a:lnTo>
                <a:lnTo>
                  <a:pt x="0" y="615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-1662929" y="1662929"/>
            <a:ext cx="6651717" cy="3325858"/>
          </a:xfrm>
          <a:custGeom>
            <a:avLst/>
            <a:gdLst/>
            <a:ahLst/>
            <a:cxnLst/>
            <a:rect r="r" b="b" t="t" l="l"/>
            <a:pathLst>
              <a:path h="3325858" w="6651717">
                <a:moveTo>
                  <a:pt x="0" y="0"/>
                </a:moveTo>
                <a:lnTo>
                  <a:pt x="6651717" y="0"/>
                </a:lnTo>
                <a:lnTo>
                  <a:pt x="6651717" y="3325859"/>
                </a:lnTo>
                <a:lnTo>
                  <a:pt x="0" y="3325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791278" y="4883903"/>
            <a:ext cx="2441951" cy="7117597"/>
            <a:chOff x="0" y="0"/>
            <a:chExt cx="1913890" cy="55784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13890" cy="5578447"/>
            </a:xfrm>
            <a:custGeom>
              <a:avLst/>
              <a:gdLst/>
              <a:ahLst/>
              <a:cxnLst/>
              <a:rect r="r" b="b" t="t" l="l"/>
              <a:pathLst>
                <a:path h="5578447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5578447"/>
                  </a:lnTo>
                  <a:lnTo>
                    <a:pt x="0" y="5578447"/>
                  </a:lnTo>
                  <a:close/>
                </a:path>
              </a:pathLst>
            </a:custGeom>
            <a:solidFill>
              <a:srgbClr val="A1DCE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566006" y="2397969"/>
            <a:ext cx="12569844" cy="7875299"/>
            <a:chOff x="0" y="0"/>
            <a:chExt cx="16759792" cy="1050039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348717"/>
              <a:ext cx="16759792" cy="8151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26012" indent="-313006" lvl="1">
                <a:lnSpc>
                  <a:spcPts val="7248"/>
                </a:lnSpc>
                <a:buFont typeface="Arial"/>
                <a:buChar char="•"/>
              </a:pPr>
              <a:r>
                <a:rPr lang="en-US" b="true" sz="2899">
                  <a:solidFill>
                    <a:srgbClr val="6A2C9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Introductions</a:t>
              </a:r>
            </a:p>
            <a:p>
              <a:pPr algn="l" marL="626012" indent="-313006" lvl="1">
                <a:lnSpc>
                  <a:spcPts val="7248"/>
                </a:lnSpc>
                <a:buFont typeface="Arial"/>
                <a:buChar char="•"/>
              </a:pPr>
              <a:r>
                <a:rPr lang="en-US" b="true" sz="2899">
                  <a:solidFill>
                    <a:srgbClr val="6A2C9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History of the Global Committee</a:t>
              </a:r>
            </a:p>
            <a:p>
              <a:pPr algn="l" marL="626012" indent="-313006" lvl="1">
                <a:lnSpc>
                  <a:spcPts val="7248"/>
                </a:lnSpc>
                <a:buFont typeface="Arial"/>
                <a:buChar char="•"/>
              </a:pPr>
              <a:r>
                <a:rPr lang="en-US" b="true" sz="2899">
                  <a:solidFill>
                    <a:srgbClr val="6A2C9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Recent Global Committee Activities</a:t>
              </a:r>
            </a:p>
            <a:p>
              <a:pPr algn="l" marL="626012" indent="-313006" lvl="1">
                <a:lnSpc>
                  <a:spcPts val="7248"/>
                </a:lnSpc>
                <a:buFont typeface="Arial"/>
                <a:buChar char="•"/>
              </a:pPr>
              <a:r>
                <a:rPr lang="en-US" b="true" sz="2899">
                  <a:solidFill>
                    <a:srgbClr val="6A2C9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Global Committee Structure and Re-structure </a:t>
              </a:r>
            </a:p>
            <a:p>
              <a:pPr algn="l" marL="626012" indent="-313006" lvl="1">
                <a:lnSpc>
                  <a:spcPts val="7248"/>
                </a:lnSpc>
                <a:buFont typeface="Arial"/>
                <a:buChar char="•"/>
              </a:pPr>
              <a:r>
                <a:rPr lang="en-US" b="true" sz="2899">
                  <a:solidFill>
                    <a:srgbClr val="6A2C9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Working Groups</a:t>
              </a:r>
            </a:p>
            <a:p>
              <a:pPr algn="l" marL="626012" indent="-313006" lvl="1">
                <a:lnSpc>
                  <a:spcPts val="7248"/>
                </a:lnSpc>
                <a:buFont typeface="Arial"/>
                <a:buChar char="•"/>
              </a:pPr>
              <a:r>
                <a:rPr lang="en-US" b="true" sz="2899">
                  <a:solidFill>
                    <a:srgbClr val="6A2C9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Questions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95250"/>
              <a:ext cx="15877941" cy="19269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1727"/>
                </a:lnSpc>
                <a:spcBef>
                  <a:spcPct val="0"/>
                </a:spcBef>
              </a:pPr>
              <a:r>
                <a:rPr lang="en-US" b="true" sz="9020">
                  <a:solidFill>
                    <a:srgbClr val="0077BE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Today’s Agenda 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10800000">
            <a:off x="0" y="7163910"/>
            <a:ext cx="4791278" cy="2395639"/>
          </a:xfrm>
          <a:custGeom>
            <a:avLst/>
            <a:gdLst/>
            <a:ahLst/>
            <a:cxnLst/>
            <a:rect r="r" b="b" t="t" l="l"/>
            <a:pathLst>
              <a:path h="2395639" w="4791278">
                <a:moveTo>
                  <a:pt x="0" y="0"/>
                </a:moveTo>
                <a:lnTo>
                  <a:pt x="4791278" y="0"/>
                </a:lnTo>
                <a:lnTo>
                  <a:pt x="4791278" y="2395639"/>
                </a:lnTo>
                <a:lnTo>
                  <a:pt x="0" y="2395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95639" y="2331"/>
            <a:ext cx="4791278" cy="2395639"/>
          </a:xfrm>
          <a:custGeom>
            <a:avLst/>
            <a:gdLst/>
            <a:ahLst/>
            <a:cxnLst/>
            <a:rect r="r" b="b" t="t" l="l"/>
            <a:pathLst>
              <a:path h="2395639" w="4791278">
                <a:moveTo>
                  <a:pt x="0" y="0"/>
                </a:moveTo>
                <a:lnTo>
                  <a:pt x="4791278" y="0"/>
                </a:lnTo>
                <a:lnTo>
                  <a:pt x="4791278" y="2395638"/>
                </a:lnTo>
                <a:lnTo>
                  <a:pt x="0" y="239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402377" y="490200"/>
            <a:ext cx="4056857" cy="1419900"/>
          </a:xfrm>
          <a:custGeom>
            <a:avLst/>
            <a:gdLst/>
            <a:ahLst/>
            <a:cxnLst/>
            <a:rect r="r" b="b" t="t" l="l"/>
            <a:pathLst>
              <a:path h="1419900" w="4056857">
                <a:moveTo>
                  <a:pt x="0" y="0"/>
                </a:moveTo>
                <a:lnTo>
                  <a:pt x="4056857" y="0"/>
                </a:lnTo>
                <a:lnTo>
                  <a:pt x="4056857" y="1419900"/>
                </a:lnTo>
                <a:lnTo>
                  <a:pt x="0" y="14199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352526" y="7018026"/>
            <a:ext cx="4983474" cy="4983454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-5000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00150" y="5412984"/>
            <a:ext cx="2414415" cy="2414415"/>
            <a:chOff x="0" y="0"/>
            <a:chExt cx="1913890" cy="1913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A2D91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-10800000">
            <a:off x="16352526" y="2034533"/>
            <a:ext cx="4983474" cy="4983474"/>
          </a:xfrm>
          <a:custGeom>
            <a:avLst/>
            <a:gdLst/>
            <a:ahLst/>
            <a:cxnLst/>
            <a:rect r="r" b="b" t="t" l="l"/>
            <a:pathLst>
              <a:path h="4983474" w="4983474">
                <a:moveTo>
                  <a:pt x="0" y="0"/>
                </a:moveTo>
                <a:lnTo>
                  <a:pt x="4983474" y="0"/>
                </a:lnTo>
                <a:lnTo>
                  <a:pt x="4983474" y="4983473"/>
                </a:lnTo>
                <a:lnTo>
                  <a:pt x="0" y="4983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338722" y="7012395"/>
            <a:ext cx="4983474" cy="4983454"/>
            <a:chOff x="0" y="0"/>
            <a:chExt cx="851394" cy="8513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51394" cy="851390"/>
            </a:xfrm>
            <a:custGeom>
              <a:avLst/>
              <a:gdLst/>
              <a:ahLst/>
              <a:cxnLst/>
              <a:rect r="r" b="b" t="t" l="l"/>
              <a:pathLst>
                <a:path h="851390" w="851394">
                  <a:moveTo>
                    <a:pt x="425697" y="0"/>
                  </a:moveTo>
                  <a:cubicBezTo>
                    <a:pt x="190591" y="0"/>
                    <a:pt x="0" y="190590"/>
                    <a:pt x="0" y="425695"/>
                  </a:cubicBezTo>
                  <a:cubicBezTo>
                    <a:pt x="0" y="660800"/>
                    <a:pt x="190591" y="851390"/>
                    <a:pt x="425697" y="851390"/>
                  </a:cubicBezTo>
                  <a:cubicBezTo>
                    <a:pt x="660803" y="851390"/>
                    <a:pt x="851394" y="660800"/>
                    <a:pt x="851394" y="425695"/>
                  </a:cubicBezTo>
                  <a:cubicBezTo>
                    <a:pt x="851394" y="190590"/>
                    <a:pt x="660803" y="0"/>
                    <a:pt x="425697" y="0"/>
                  </a:cubicBezTo>
                  <a:close/>
                </a:path>
              </a:pathLst>
            </a:custGeom>
            <a:solidFill>
              <a:srgbClr val="ED194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9818" y="22668"/>
              <a:ext cx="691758" cy="7489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00150" y="5394814"/>
            <a:ext cx="2414415" cy="1976268"/>
          </a:xfrm>
          <a:custGeom>
            <a:avLst/>
            <a:gdLst/>
            <a:ahLst/>
            <a:cxnLst/>
            <a:rect r="r" b="b" t="t" l="l"/>
            <a:pathLst>
              <a:path h="1976268" w="2414415">
                <a:moveTo>
                  <a:pt x="0" y="0"/>
                </a:moveTo>
                <a:lnTo>
                  <a:pt x="2414415" y="0"/>
                </a:lnTo>
                <a:lnTo>
                  <a:pt x="2414415" y="1976268"/>
                </a:lnTo>
                <a:lnTo>
                  <a:pt x="0" y="1976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0902" t="-167988" r="-139286" b="-2231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40300" y="3150701"/>
            <a:ext cx="8915350" cy="111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16"/>
              </a:lnSpc>
              <a:spcBef>
                <a:spcPct val="0"/>
              </a:spcBef>
            </a:pPr>
            <a:r>
              <a:rPr lang="en-US" b="true" sz="8400">
                <a:solidFill>
                  <a:srgbClr val="000000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Welcome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0150" y="4782605"/>
            <a:ext cx="8036372" cy="47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20"/>
              </a:lnSpc>
            </a:pPr>
            <a:r>
              <a:rPr lang="en-US" b="true" sz="2800" spc="-28">
                <a:solidFill>
                  <a:srgbClr val="FF1495"/>
                </a:solidFill>
                <a:latin typeface="Aileron Bold"/>
                <a:ea typeface="Aileron Bold"/>
                <a:cs typeface="Aileron Bold"/>
                <a:sym typeface="Aileron Bold"/>
              </a:rPr>
              <a:t>Our Global Committe Chairs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00150" y="8649065"/>
            <a:ext cx="2414415" cy="2414415"/>
            <a:chOff x="0" y="0"/>
            <a:chExt cx="1913890" cy="19138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77BE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200150" y="8630895"/>
            <a:ext cx="2401570" cy="1976268"/>
          </a:xfrm>
          <a:custGeom>
            <a:avLst/>
            <a:gdLst/>
            <a:ahLst/>
            <a:cxnLst/>
            <a:rect r="r" b="b" t="t" l="l"/>
            <a:pathLst>
              <a:path h="1976268" w="2401570">
                <a:moveTo>
                  <a:pt x="0" y="0"/>
                </a:moveTo>
                <a:lnTo>
                  <a:pt x="2401570" y="0"/>
                </a:lnTo>
                <a:lnTo>
                  <a:pt x="2401570" y="1976268"/>
                </a:lnTo>
                <a:lnTo>
                  <a:pt x="0" y="1976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6837" t="-30738" r="-51181" b="-141178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627591" y="7341627"/>
            <a:ext cx="1559533" cy="372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32"/>
              </a:lnSpc>
            </a:pPr>
            <a:r>
              <a:rPr lang="en-US" b="true" sz="2165" spc="-21">
                <a:solidFill>
                  <a:srgbClr val="FDB713"/>
                </a:solidFill>
                <a:latin typeface="Aileron Bold"/>
                <a:ea typeface="Aileron Bold"/>
                <a:cs typeface="Aileron Bold"/>
                <a:sym typeface="Aileron Bold"/>
              </a:rPr>
              <a:t>Ellen Schell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56668" y="10591171"/>
            <a:ext cx="2088534" cy="372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32"/>
              </a:lnSpc>
            </a:pPr>
            <a:r>
              <a:rPr lang="en-US" b="true" sz="2165" spc="-21">
                <a:solidFill>
                  <a:srgbClr val="96CA50"/>
                </a:solidFill>
                <a:latin typeface="Aileron Bold"/>
                <a:ea typeface="Aileron Bold"/>
                <a:cs typeface="Aileron Bold"/>
                <a:sym typeface="Aileron Bold"/>
              </a:rPr>
              <a:t>Noriel Calaguas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786572" y="5337664"/>
            <a:ext cx="10014855" cy="243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 spc="-2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Ellen Schell, RN, PhD, FAAN worked in global health for over 20 years, serving as the International Programs Director for Global AIDS Interfaith Alliance (GAIA) and as a professor at UCSF. She is now retired and continues to contribute to the field of HIV as a member of ANAC and the chair of this committee.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786572" y="8739532"/>
            <a:ext cx="10014855" cy="243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 spc="-2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Noriel Calaguas </a:t>
            </a:r>
            <a:r>
              <a:rPr lang="en-US" sz="2800" spc="-2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PhD, MSHSA, RN, ACRN is the Head of the Center for teaching and learning at Holy Angel University. He is a passionate champion for global health equity and decolonization. He is also the first global member to serve as an ANAC committee chair!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42410" y="453466"/>
            <a:ext cx="4056857" cy="1419900"/>
          </a:xfrm>
          <a:custGeom>
            <a:avLst/>
            <a:gdLst/>
            <a:ahLst/>
            <a:cxnLst/>
            <a:rect r="r" b="b" t="t" l="l"/>
            <a:pathLst>
              <a:path h="1419900" w="4056857">
                <a:moveTo>
                  <a:pt x="0" y="0"/>
                </a:moveTo>
                <a:lnTo>
                  <a:pt x="4056857" y="0"/>
                </a:lnTo>
                <a:lnTo>
                  <a:pt x="4056857" y="1419900"/>
                </a:lnTo>
                <a:lnTo>
                  <a:pt x="0" y="1419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2949074" y="996568"/>
            <a:ext cx="6502293" cy="384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233229" cy="12001500"/>
            <a:chOff x="0" y="0"/>
            <a:chExt cx="2097254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97254" cy="3479800"/>
            </a:xfrm>
            <a:custGeom>
              <a:avLst/>
              <a:gdLst/>
              <a:ahLst/>
              <a:cxnLst/>
              <a:rect r="r" b="b" t="t" l="l"/>
              <a:pathLst>
                <a:path h="3479800" w="2097254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96CA5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9559549"/>
            <a:ext cx="4791278" cy="2395639"/>
          </a:xfrm>
          <a:custGeom>
            <a:avLst/>
            <a:gdLst/>
            <a:ahLst/>
            <a:cxnLst/>
            <a:rect r="r" b="b" t="t" l="l"/>
            <a:pathLst>
              <a:path h="2395639" w="4791278">
                <a:moveTo>
                  <a:pt x="0" y="0"/>
                </a:moveTo>
                <a:lnTo>
                  <a:pt x="4791278" y="0"/>
                </a:lnTo>
                <a:lnTo>
                  <a:pt x="4791278" y="2395639"/>
                </a:lnTo>
                <a:lnTo>
                  <a:pt x="0" y="2395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9041" y="2098274"/>
            <a:ext cx="6154188" cy="6154188"/>
          </a:xfrm>
          <a:custGeom>
            <a:avLst/>
            <a:gdLst/>
            <a:ahLst/>
            <a:cxnLst/>
            <a:rect r="r" b="b" t="t" l="l"/>
            <a:pathLst>
              <a:path h="6154188" w="6154188">
                <a:moveTo>
                  <a:pt x="0" y="0"/>
                </a:moveTo>
                <a:lnTo>
                  <a:pt x="6154188" y="0"/>
                </a:lnTo>
                <a:lnTo>
                  <a:pt x="6154188" y="6154189"/>
                </a:lnTo>
                <a:lnTo>
                  <a:pt x="0" y="615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-1662929" y="1662929"/>
            <a:ext cx="6651717" cy="3325858"/>
          </a:xfrm>
          <a:custGeom>
            <a:avLst/>
            <a:gdLst/>
            <a:ahLst/>
            <a:cxnLst/>
            <a:rect r="r" b="b" t="t" l="l"/>
            <a:pathLst>
              <a:path h="3325858" w="6651717">
                <a:moveTo>
                  <a:pt x="0" y="0"/>
                </a:moveTo>
                <a:lnTo>
                  <a:pt x="6651717" y="0"/>
                </a:lnTo>
                <a:lnTo>
                  <a:pt x="6651717" y="3325859"/>
                </a:lnTo>
                <a:lnTo>
                  <a:pt x="0" y="3325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791278" y="4883903"/>
            <a:ext cx="2441951" cy="7117597"/>
            <a:chOff x="0" y="0"/>
            <a:chExt cx="1913890" cy="55784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13890" cy="5578447"/>
            </a:xfrm>
            <a:custGeom>
              <a:avLst/>
              <a:gdLst/>
              <a:ahLst/>
              <a:cxnLst/>
              <a:rect r="r" b="b" t="t" l="l"/>
              <a:pathLst>
                <a:path h="5578447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5578447"/>
                  </a:lnTo>
                  <a:lnTo>
                    <a:pt x="0" y="5578447"/>
                  </a:lnTo>
                  <a:close/>
                </a:path>
              </a:pathLst>
            </a:custGeom>
            <a:solidFill>
              <a:srgbClr val="A1DCE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919817" y="3325858"/>
            <a:ext cx="12411587" cy="8395489"/>
            <a:chOff x="0" y="0"/>
            <a:chExt cx="16548782" cy="1119398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528733"/>
              <a:ext cx="16548782" cy="4665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18131" indent="-309065" lvl="1">
                <a:lnSpc>
                  <a:spcPts val="4008"/>
                </a:lnSpc>
                <a:buFont typeface="Arial"/>
                <a:buChar char="•"/>
              </a:pP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ANAC 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ha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s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 lon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g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o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mm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i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tt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ed</a:t>
              </a: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 to global health and HIV nursing leadership</a:t>
              </a:r>
            </a:p>
            <a:p>
              <a:pPr algn="l" marL="618131" indent="-309065" lvl="1">
                <a:lnSpc>
                  <a:spcPts val="4008"/>
                </a:lnSpc>
                <a:buFont typeface="Arial"/>
                <a:buChar char="•"/>
              </a:pP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Our strategic plan includes a strong global engagement component</a:t>
              </a:r>
            </a:p>
            <a:p>
              <a:pPr algn="l" marL="618131" indent="-309065" lvl="1">
                <a:lnSpc>
                  <a:spcPts val="4008"/>
                </a:lnSpc>
                <a:buFont typeface="Arial"/>
                <a:buChar char="•"/>
              </a:pPr>
              <a:r>
                <a:rPr lang="en-US" sz="286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The Global Committee was formed to support that goal</a:t>
              </a:r>
            </a:p>
            <a:p>
              <a:pPr algn="l" marL="0" indent="0" lvl="0">
                <a:lnSpc>
                  <a:spcPts val="4008"/>
                </a:lnSpc>
                <a:spcBef>
                  <a:spcPct val="0"/>
                </a:spcBef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85725"/>
              <a:ext cx="15678034" cy="58131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1579"/>
                </a:lnSpc>
                <a:spcBef>
                  <a:spcPct val="0"/>
                </a:spcBef>
              </a:pPr>
              <a:r>
                <a:rPr lang="en-US" b="true" sz="8907">
                  <a:solidFill>
                    <a:srgbClr val="0077BE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A Brief History of ANAC’s Global Committee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10800000">
            <a:off x="0" y="7163910"/>
            <a:ext cx="4791278" cy="2395639"/>
          </a:xfrm>
          <a:custGeom>
            <a:avLst/>
            <a:gdLst/>
            <a:ahLst/>
            <a:cxnLst/>
            <a:rect r="r" b="b" t="t" l="l"/>
            <a:pathLst>
              <a:path h="2395639" w="4791278">
                <a:moveTo>
                  <a:pt x="0" y="0"/>
                </a:moveTo>
                <a:lnTo>
                  <a:pt x="4791278" y="0"/>
                </a:lnTo>
                <a:lnTo>
                  <a:pt x="4791278" y="2395639"/>
                </a:lnTo>
                <a:lnTo>
                  <a:pt x="0" y="2395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95639" y="2331"/>
            <a:ext cx="4791278" cy="2395639"/>
          </a:xfrm>
          <a:custGeom>
            <a:avLst/>
            <a:gdLst/>
            <a:ahLst/>
            <a:cxnLst/>
            <a:rect r="r" b="b" t="t" l="l"/>
            <a:pathLst>
              <a:path h="2395639" w="4791278">
                <a:moveTo>
                  <a:pt x="0" y="0"/>
                </a:moveTo>
                <a:lnTo>
                  <a:pt x="4791278" y="0"/>
                </a:lnTo>
                <a:lnTo>
                  <a:pt x="4791278" y="2395638"/>
                </a:lnTo>
                <a:lnTo>
                  <a:pt x="0" y="239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402377" y="490200"/>
            <a:ext cx="4056857" cy="1419900"/>
          </a:xfrm>
          <a:custGeom>
            <a:avLst/>
            <a:gdLst/>
            <a:ahLst/>
            <a:cxnLst/>
            <a:rect r="r" b="b" t="t" l="l"/>
            <a:pathLst>
              <a:path h="1419900" w="4056857">
                <a:moveTo>
                  <a:pt x="0" y="0"/>
                </a:moveTo>
                <a:lnTo>
                  <a:pt x="4056857" y="0"/>
                </a:lnTo>
                <a:lnTo>
                  <a:pt x="4056857" y="1419900"/>
                </a:lnTo>
                <a:lnTo>
                  <a:pt x="0" y="14199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949074" y="996568"/>
            <a:ext cx="6502293" cy="384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AutoShape 3" id="3"/>
          <p:cNvSpPr/>
          <p:nvPr/>
        </p:nvSpPr>
        <p:spPr>
          <a:xfrm rot="0">
            <a:off x="0" y="2040124"/>
            <a:ext cx="21336000" cy="9961376"/>
          </a:xfrm>
          <a:prstGeom prst="rect">
            <a:avLst/>
          </a:prstGeom>
          <a:solidFill>
            <a:srgbClr val="ED1944"/>
          </a:solidFill>
        </p:spPr>
      </p:sp>
      <p:sp>
        <p:nvSpPr>
          <p:cNvPr name="AutoShape 4" id="4"/>
          <p:cNvSpPr/>
          <p:nvPr/>
        </p:nvSpPr>
        <p:spPr>
          <a:xfrm rot="0">
            <a:off x="9045487" y="2040124"/>
            <a:ext cx="12290513" cy="9972559"/>
          </a:xfrm>
          <a:prstGeom prst="rect">
            <a:avLst/>
          </a:prstGeom>
          <a:solidFill>
            <a:srgbClr val="FDB713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19925303" y="1130658"/>
            <a:ext cx="421095" cy="183433"/>
            <a:chOff x="0" y="0"/>
            <a:chExt cx="1166179" cy="508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215900"/>
              <a:ext cx="870269" cy="76200"/>
            </a:xfrm>
            <a:custGeom>
              <a:avLst/>
              <a:gdLst/>
              <a:ahLst/>
              <a:cxnLst/>
              <a:rect r="r" b="b" t="t" l="l"/>
              <a:pathLst>
                <a:path h="76200" w="870269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91529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24452" y="6017718"/>
            <a:ext cx="7993725" cy="2168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15"/>
              </a:lnSpc>
              <a:spcBef>
                <a:spcPct val="0"/>
              </a:spcBef>
            </a:pPr>
            <a:r>
              <a:rPr lang="en-US" b="true" sz="839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Recent Global Activities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80056" y="3708617"/>
            <a:ext cx="11821375" cy="6968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6415" indent="-443208" lvl="1">
              <a:lnSpc>
                <a:spcPts val="6158"/>
              </a:lnSpc>
              <a:buFont typeface="Arial"/>
              <a:buChar char="•"/>
            </a:pP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ANAC at International AIDS Conference</a:t>
            </a:r>
          </a:p>
          <a:p>
            <a:pPr algn="l" marL="886415" indent="-443208" lvl="1">
              <a:lnSpc>
                <a:spcPts val="6158"/>
              </a:lnSpc>
              <a:buFont typeface="Arial"/>
              <a:buChar char="•"/>
            </a:pP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Excellence in Global HIV Nu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rsing Award</a:t>
            </a:r>
          </a:p>
          <a:p>
            <a:pPr algn="l" marL="886415" indent="-443208" lvl="1">
              <a:lnSpc>
                <a:spcPts val="6158"/>
              </a:lnSpc>
              <a:buFont typeface="Arial"/>
              <a:buChar char="•"/>
            </a:pP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Joint policy statement on global HIV funding cuts</a:t>
            </a:r>
          </a:p>
          <a:p>
            <a:pPr algn="l" marL="886415" indent="-443208" lvl="1">
              <a:lnSpc>
                <a:spcPts val="6158"/>
              </a:lnSpc>
              <a:buFont typeface="Arial"/>
              <a:buChar char="•"/>
            </a:pP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Drafting a JANAC piece on global HIV nursing leadership</a:t>
            </a:r>
          </a:p>
          <a:p>
            <a:pPr algn="l" marL="886415" indent="-443208" lvl="1">
              <a:lnSpc>
                <a:spcPts val="6158"/>
              </a:lnSpc>
              <a:buFont typeface="Arial"/>
              <a:buChar char="•"/>
            </a:pP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Exploring partnerships (e.g., Ghanaian Diaspora Nu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in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ss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oc</a:t>
            </a:r>
            <a:r>
              <a:rPr lang="en-US" sz="4105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iation</a:t>
            </a:r>
            <a:r>
              <a:rPr lang="en-US" b="true" sz="4105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)</a:t>
            </a:r>
          </a:p>
          <a:p>
            <a:pPr algn="l">
              <a:lnSpc>
                <a:spcPts val="6158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42410" y="453466"/>
            <a:ext cx="4056857" cy="1419900"/>
          </a:xfrm>
          <a:custGeom>
            <a:avLst/>
            <a:gdLst/>
            <a:ahLst/>
            <a:cxnLst/>
            <a:rect r="r" b="b" t="t" l="l"/>
            <a:pathLst>
              <a:path h="1419900" w="4056857">
                <a:moveTo>
                  <a:pt x="0" y="0"/>
                </a:moveTo>
                <a:lnTo>
                  <a:pt x="4056857" y="0"/>
                </a:lnTo>
                <a:lnTo>
                  <a:pt x="4056857" y="1419900"/>
                </a:lnTo>
                <a:lnTo>
                  <a:pt x="0" y="141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949074" y="996568"/>
            <a:ext cx="6502293" cy="384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9714755" y="1044575"/>
            <a:ext cx="421095" cy="183433"/>
            <a:chOff x="0" y="0"/>
            <a:chExt cx="1166179" cy="508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215900"/>
              <a:ext cx="870269" cy="76200"/>
            </a:xfrm>
            <a:custGeom>
              <a:avLst/>
              <a:gdLst/>
              <a:ahLst/>
              <a:cxnLst/>
              <a:rect r="r" b="b" t="t" l="l"/>
              <a:pathLst>
                <a:path h="76200" w="870269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91529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2040124"/>
            <a:ext cx="23904063" cy="1310387"/>
            <a:chOff x="0" y="0"/>
            <a:chExt cx="5396332" cy="2958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96332" cy="295819"/>
            </a:xfrm>
            <a:custGeom>
              <a:avLst/>
              <a:gdLst/>
              <a:ahLst/>
              <a:cxnLst/>
              <a:rect r="r" b="b" t="t" l="l"/>
              <a:pathLst>
                <a:path h="295819" w="5396332">
                  <a:moveTo>
                    <a:pt x="0" y="0"/>
                  </a:moveTo>
                  <a:lnTo>
                    <a:pt x="5396332" y="0"/>
                  </a:lnTo>
                  <a:lnTo>
                    <a:pt x="5396332" y="295819"/>
                  </a:lnTo>
                  <a:lnTo>
                    <a:pt x="0" y="295819"/>
                  </a:lnTo>
                  <a:close/>
                </a:path>
              </a:pathLst>
            </a:custGeom>
            <a:solidFill>
              <a:srgbClr val="96CA4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5396332" cy="3529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6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64726" y="8396947"/>
            <a:ext cx="4206548" cy="2370963"/>
          </a:xfrm>
          <a:custGeom>
            <a:avLst/>
            <a:gdLst/>
            <a:ahLst/>
            <a:cxnLst/>
            <a:rect r="r" b="b" t="t" l="l"/>
            <a:pathLst>
              <a:path h="2370963" w="4206548">
                <a:moveTo>
                  <a:pt x="0" y="0"/>
                </a:moveTo>
                <a:lnTo>
                  <a:pt x="4206548" y="0"/>
                </a:lnTo>
                <a:lnTo>
                  <a:pt x="4206548" y="2370964"/>
                </a:lnTo>
                <a:lnTo>
                  <a:pt x="0" y="2370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180040" y="4172835"/>
            <a:ext cx="2318750" cy="2760417"/>
          </a:xfrm>
          <a:custGeom>
            <a:avLst/>
            <a:gdLst/>
            <a:ahLst/>
            <a:cxnLst/>
            <a:rect r="r" b="b" t="t" l="l"/>
            <a:pathLst>
              <a:path h="2760417" w="2318750">
                <a:moveTo>
                  <a:pt x="0" y="0"/>
                </a:moveTo>
                <a:lnTo>
                  <a:pt x="2318750" y="0"/>
                </a:lnTo>
                <a:lnTo>
                  <a:pt x="2318750" y="2760417"/>
                </a:lnTo>
                <a:lnTo>
                  <a:pt x="0" y="2760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21453" y="2281424"/>
            <a:ext cx="18861123" cy="980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92"/>
              </a:lnSpc>
              <a:spcBef>
                <a:spcPct val="0"/>
              </a:spcBef>
            </a:pPr>
            <a:r>
              <a:rPr lang="en-US" b="true" sz="7466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Re-structuring the Global Committee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837210" y="4172835"/>
            <a:ext cx="2318750" cy="2760417"/>
          </a:xfrm>
          <a:custGeom>
            <a:avLst/>
            <a:gdLst/>
            <a:ahLst/>
            <a:cxnLst/>
            <a:rect r="r" b="b" t="t" l="l"/>
            <a:pathLst>
              <a:path h="2760417" w="2318750">
                <a:moveTo>
                  <a:pt x="0" y="0"/>
                </a:moveTo>
                <a:lnTo>
                  <a:pt x="2318750" y="0"/>
                </a:lnTo>
                <a:lnTo>
                  <a:pt x="2318750" y="2760417"/>
                </a:lnTo>
                <a:lnTo>
                  <a:pt x="0" y="2760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996585" y="6937301"/>
            <a:ext cx="3342830" cy="1037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88"/>
              </a:lnSpc>
            </a:pPr>
            <a:r>
              <a:rPr lang="en-US" sz="6063" b="true">
                <a:solidFill>
                  <a:srgbClr val="0277B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Co-Chair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96585" y="6937301"/>
            <a:ext cx="3342830" cy="1037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88"/>
              </a:lnSpc>
            </a:pPr>
            <a:r>
              <a:rPr lang="en-US" sz="6063" b="true">
                <a:solidFill>
                  <a:srgbClr val="6A2C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Co-Chair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00656" y="10653611"/>
            <a:ext cx="7934688" cy="1037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88"/>
              </a:lnSpc>
            </a:pPr>
            <a:r>
              <a:rPr lang="en-US" sz="6063" b="true">
                <a:solidFill>
                  <a:srgbClr val="0277B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Committee Members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525718" y="334625"/>
            <a:ext cx="4056857" cy="1419900"/>
          </a:xfrm>
          <a:custGeom>
            <a:avLst/>
            <a:gdLst/>
            <a:ahLst/>
            <a:cxnLst/>
            <a:rect r="r" b="b" t="t" l="l"/>
            <a:pathLst>
              <a:path h="1419900" w="4056857">
                <a:moveTo>
                  <a:pt x="0" y="0"/>
                </a:moveTo>
                <a:lnTo>
                  <a:pt x="4056857" y="0"/>
                </a:lnTo>
                <a:lnTo>
                  <a:pt x="4056857" y="1419900"/>
                </a:lnTo>
                <a:lnTo>
                  <a:pt x="0" y="1419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932382" y="877727"/>
            <a:ext cx="6502293" cy="384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2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56619" y="385418"/>
            <a:ext cx="22277067" cy="11463874"/>
            <a:chOff x="0" y="0"/>
            <a:chExt cx="29702757" cy="1528516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6483326" y="0"/>
              <a:ext cx="529878" cy="230820"/>
              <a:chOff x="0" y="0"/>
              <a:chExt cx="1166179" cy="508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215900"/>
                <a:ext cx="870269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870269">
                    <a:moveTo>
                      <a:pt x="0" y="0"/>
                    </a:moveTo>
                    <a:lnTo>
                      <a:pt x="870269" y="0"/>
                    </a:lnTo>
                    <a:lnTo>
                      <a:pt x="870269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791529" y="1270"/>
                <a:ext cx="374650" cy="505460"/>
              </a:xfrm>
              <a:custGeom>
                <a:avLst/>
                <a:gdLst/>
                <a:ahLst/>
                <a:cxnLst/>
                <a:rect r="r" b="b" t="t" l="l"/>
                <a:pathLst>
                  <a:path h="505460" w="374650">
                    <a:moveTo>
                      <a:pt x="0" y="50546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6902047" y="6241901"/>
              <a:ext cx="4591064" cy="2542302"/>
            </a:xfrm>
            <a:custGeom>
              <a:avLst/>
              <a:gdLst/>
              <a:ahLst/>
              <a:cxnLst/>
              <a:rect r="r" b="b" t="t" l="l"/>
              <a:pathLst>
                <a:path h="2542302" w="4591064">
                  <a:moveTo>
                    <a:pt x="0" y="0"/>
                  </a:moveTo>
                  <a:lnTo>
                    <a:pt x="4591065" y="0"/>
                  </a:lnTo>
                  <a:lnTo>
                    <a:pt x="4591065" y="2542302"/>
                  </a:lnTo>
                  <a:lnTo>
                    <a:pt x="0" y="25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7" id="7"/>
            <p:cNvGrpSpPr/>
            <p:nvPr/>
          </p:nvGrpSpPr>
          <p:grpSpPr>
            <a:xfrm rot="0">
              <a:off x="875492" y="9730188"/>
              <a:ext cx="28827264" cy="1100998"/>
              <a:chOff x="0" y="0"/>
              <a:chExt cx="5867883" cy="22411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5867883" cy="224112"/>
              </a:xfrm>
              <a:custGeom>
                <a:avLst/>
                <a:gdLst/>
                <a:ahLst/>
                <a:cxnLst/>
                <a:rect r="r" b="b" t="t" l="l"/>
                <a:pathLst>
                  <a:path h="224112" w="5867883">
                    <a:moveTo>
                      <a:pt x="0" y="0"/>
                    </a:moveTo>
                    <a:lnTo>
                      <a:pt x="5867883" y="0"/>
                    </a:lnTo>
                    <a:lnTo>
                      <a:pt x="5867883" y="224112"/>
                    </a:lnTo>
                    <a:lnTo>
                      <a:pt x="0" y="224112"/>
                    </a:lnTo>
                    <a:close/>
                  </a:path>
                </a:pathLst>
              </a:custGeom>
              <a:solidFill>
                <a:srgbClr val="96CA4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5867883" cy="28126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756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12366898" y="6241901"/>
              <a:ext cx="4591064" cy="2542302"/>
            </a:xfrm>
            <a:custGeom>
              <a:avLst/>
              <a:gdLst/>
              <a:ahLst/>
              <a:cxnLst/>
              <a:rect r="r" b="b" t="t" l="l"/>
              <a:pathLst>
                <a:path h="2542302" w="4591064">
                  <a:moveTo>
                    <a:pt x="0" y="0"/>
                  </a:moveTo>
                  <a:lnTo>
                    <a:pt x="4591065" y="0"/>
                  </a:lnTo>
                  <a:lnTo>
                    <a:pt x="4591065" y="2542302"/>
                  </a:lnTo>
                  <a:lnTo>
                    <a:pt x="0" y="25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7832985" y="6241901"/>
              <a:ext cx="4591064" cy="2542302"/>
            </a:xfrm>
            <a:custGeom>
              <a:avLst/>
              <a:gdLst/>
              <a:ahLst/>
              <a:cxnLst/>
              <a:rect r="r" b="b" t="t" l="l"/>
              <a:pathLst>
                <a:path h="2542302" w="4591064">
                  <a:moveTo>
                    <a:pt x="0" y="0"/>
                  </a:moveTo>
                  <a:lnTo>
                    <a:pt x="4591064" y="0"/>
                  </a:lnTo>
                  <a:lnTo>
                    <a:pt x="4591064" y="2542302"/>
                  </a:lnTo>
                  <a:lnTo>
                    <a:pt x="0" y="25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3267759" y="6241901"/>
              <a:ext cx="4591064" cy="2542302"/>
            </a:xfrm>
            <a:custGeom>
              <a:avLst/>
              <a:gdLst/>
              <a:ahLst/>
              <a:cxnLst/>
              <a:rect r="r" b="b" t="t" l="l"/>
              <a:pathLst>
                <a:path h="2542302" w="4591064">
                  <a:moveTo>
                    <a:pt x="0" y="0"/>
                  </a:moveTo>
                  <a:lnTo>
                    <a:pt x="4591064" y="0"/>
                  </a:lnTo>
                  <a:lnTo>
                    <a:pt x="4591064" y="2542302"/>
                  </a:lnTo>
                  <a:lnTo>
                    <a:pt x="0" y="25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828671" y="1619840"/>
              <a:ext cx="4591064" cy="2542302"/>
            </a:xfrm>
            <a:custGeom>
              <a:avLst/>
              <a:gdLst/>
              <a:ahLst/>
              <a:cxnLst/>
              <a:rect r="r" b="b" t="t" l="l"/>
              <a:pathLst>
                <a:path h="2542302" w="4591064">
                  <a:moveTo>
                    <a:pt x="0" y="0"/>
                  </a:moveTo>
                  <a:lnTo>
                    <a:pt x="4591064" y="0"/>
                  </a:lnTo>
                  <a:lnTo>
                    <a:pt x="4591064" y="2542302"/>
                  </a:lnTo>
                  <a:lnTo>
                    <a:pt x="0" y="25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0" y="0"/>
              <a:ext cx="29702757" cy="1097447"/>
              <a:chOff x="0" y="0"/>
              <a:chExt cx="6046092" cy="22338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046092" cy="223389"/>
              </a:xfrm>
              <a:custGeom>
                <a:avLst/>
                <a:gdLst/>
                <a:ahLst/>
                <a:cxnLst/>
                <a:rect r="r" b="b" t="t" l="l"/>
                <a:pathLst>
                  <a:path h="223389" w="6046092">
                    <a:moveTo>
                      <a:pt x="0" y="0"/>
                    </a:moveTo>
                    <a:lnTo>
                      <a:pt x="6046092" y="0"/>
                    </a:lnTo>
                    <a:lnTo>
                      <a:pt x="6046092" y="223389"/>
                    </a:lnTo>
                    <a:lnTo>
                      <a:pt x="0" y="223389"/>
                    </a:lnTo>
                    <a:close/>
                  </a:path>
                </a:pathLst>
              </a:custGeom>
              <a:solidFill>
                <a:srgbClr val="A2D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6046092" cy="2805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246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7767146" y="11246053"/>
              <a:ext cx="2860868" cy="1938238"/>
            </a:xfrm>
            <a:custGeom>
              <a:avLst/>
              <a:gdLst/>
              <a:ahLst/>
              <a:cxnLst/>
              <a:rect r="r" b="b" t="t" l="l"/>
              <a:pathLst>
                <a:path h="1938238" w="2860868">
                  <a:moveTo>
                    <a:pt x="0" y="0"/>
                  </a:moveTo>
                  <a:lnTo>
                    <a:pt x="2860868" y="0"/>
                  </a:lnTo>
                  <a:lnTo>
                    <a:pt x="2860868" y="1938238"/>
                  </a:lnTo>
                  <a:lnTo>
                    <a:pt x="0" y="1938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11685106" y="9786108"/>
              <a:ext cx="6878193" cy="8839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0"/>
                </a:lnSpc>
              </a:pPr>
              <a:r>
                <a:rPr lang="en-US" sz="3493" b="true">
                  <a:solidFill>
                    <a:srgbClr val="0277B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Working Groups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6623837" y="13550974"/>
              <a:ext cx="4485268" cy="1043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66"/>
                </a:lnSpc>
              </a:pPr>
              <a:r>
                <a:rPr lang="en-US" sz="4119" b="true">
                  <a:solidFill>
                    <a:srgbClr val="0277B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Advocacy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0671786" y="13245099"/>
              <a:ext cx="7981290" cy="1989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54"/>
                </a:lnSpc>
              </a:pPr>
              <a:r>
                <a:rPr lang="en-US" sz="3753" b="true">
                  <a:solidFill>
                    <a:srgbClr val="FDB71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Chapter </a:t>
              </a:r>
            </a:p>
            <a:p>
              <a:pPr algn="ctr">
                <a:lnSpc>
                  <a:spcPts val="5254"/>
                </a:lnSpc>
              </a:pPr>
              <a:r>
                <a:rPr lang="en-US" sz="3753" b="true">
                  <a:solidFill>
                    <a:srgbClr val="FDB71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Formation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7832985" y="13254624"/>
              <a:ext cx="5118059" cy="2030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82"/>
                </a:lnSpc>
              </a:pPr>
              <a:r>
                <a:rPr lang="en-US" sz="3844" b="true">
                  <a:solidFill>
                    <a:srgbClr val="6A2C9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Program Development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3267759" y="13430033"/>
              <a:ext cx="4380979" cy="18044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41"/>
                </a:lnSpc>
              </a:pPr>
              <a:r>
                <a:rPr lang="en-US" sz="3386" b="true">
                  <a:solidFill>
                    <a:srgbClr val="ED194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Funding and Partnerships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685486" y="12014049"/>
              <a:ext cx="4276776" cy="1873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06"/>
                </a:lnSpc>
              </a:pPr>
              <a:r>
                <a:rPr lang="en-US" sz="4075" b="true">
                  <a:solidFill>
                    <a:srgbClr val="6A2C9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All </a:t>
              </a:r>
            </a:p>
            <a:p>
              <a:pPr algn="l">
                <a:lnSpc>
                  <a:spcPts val="5706"/>
                </a:lnSpc>
              </a:pPr>
              <a:r>
                <a:rPr lang="en-US" sz="4075" b="true">
                  <a:solidFill>
                    <a:srgbClr val="6A2C9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Members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685486" y="6512396"/>
              <a:ext cx="4276776" cy="1873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06"/>
                </a:lnSpc>
              </a:pPr>
              <a:r>
                <a:rPr lang="en-US" sz="4075" b="true">
                  <a:solidFill>
                    <a:srgbClr val="6A2C9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Working Group Leads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8079015" y="63550"/>
              <a:ext cx="14040955" cy="1033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22"/>
                </a:lnSpc>
              </a:pPr>
              <a:r>
                <a:rPr lang="en-US" sz="4659">
                  <a:solidFill>
                    <a:srgbClr val="0277B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ANAC GLOBAL COMMITTEE 2025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685486" y="2395280"/>
              <a:ext cx="4276776" cy="9107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06"/>
                </a:lnSpc>
              </a:pPr>
              <a:r>
                <a:rPr lang="en-US" sz="4075" b="true">
                  <a:solidFill>
                    <a:srgbClr val="6A2C9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Co-Chairs</a:t>
              </a:r>
            </a:p>
          </p:txBody>
        </p:sp>
        <p:sp>
          <p:nvSpPr>
            <p:cNvPr name="Freeform 27" id="27"/>
            <p:cNvSpPr/>
            <p:nvPr/>
          </p:nvSpPr>
          <p:spPr>
            <a:xfrm flipH="false" flipV="false" rot="0">
              <a:off x="13231997" y="11246053"/>
              <a:ext cx="2860868" cy="1938238"/>
            </a:xfrm>
            <a:custGeom>
              <a:avLst/>
              <a:gdLst/>
              <a:ahLst/>
              <a:cxnLst/>
              <a:rect r="r" b="b" t="t" l="l"/>
              <a:pathLst>
                <a:path h="1938238" w="2860868">
                  <a:moveTo>
                    <a:pt x="0" y="0"/>
                  </a:moveTo>
                  <a:lnTo>
                    <a:pt x="2860868" y="0"/>
                  </a:lnTo>
                  <a:lnTo>
                    <a:pt x="2860868" y="1938238"/>
                  </a:lnTo>
                  <a:lnTo>
                    <a:pt x="0" y="1938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8612825" y="11130528"/>
              <a:ext cx="3031383" cy="2053762"/>
            </a:xfrm>
            <a:custGeom>
              <a:avLst/>
              <a:gdLst/>
              <a:ahLst/>
              <a:cxnLst/>
              <a:rect r="r" b="b" t="t" l="l"/>
              <a:pathLst>
                <a:path h="2053762" w="3031383">
                  <a:moveTo>
                    <a:pt x="0" y="0"/>
                  </a:moveTo>
                  <a:lnTo>
                    <a:pt x="3031384" y="0"/>
                  </a:lnTo>
                  <a:lnTo>
                    <a:pt x="3031384" y="2053763"/>
                  </a:lnTo>
                  <a:lnTo>
                    <a:pt x="0" y="2053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4047599" y="11083069"/>
              <a:ext cx="3031383" cy="2053762"/>
            </a:xfrm>
            <a:custGeom>
              <a:avLst/>
              <a:gdLst/>
              <a:ahLst/>
              <a:cxnLst/>
              <a:rect r="r" b="b" t="t" l="l"/>
              <a:pathLst>
                <a:path h="2053762" w="3031383">
                  <a:moveTo>
                    <a:pt x="0" y="0"/>
                  </a:moveTo>
                  <a:lnTo>
                    <a:pt x="3031383" y="0"/>
                  </a:lnTo>
                  <a:lnTo>
                    <a:pt x="3031383" y="2053762"/>
                  </a:lnTo>
                  <a:lnTo>
                    <a:pt x="0" y="2053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30" id="30"/>
            <p:cNvSpPr/>
            <p:nvPr/>
          </p:nvSpPr>
          <p:spPr>
            <a:xfrm rot="0">
              <a:off x="1685486" y="5194986"/>
              <a:ext cx="26847800" cy="14071"/>
            </a:xfrm>
            <a:prstGeom prst="rect">
              <a:avLst/>
            </a:pr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77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2D4E53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40124"/>
            <a:ext cx="6623120" cy="3311560"/>
          </a:xfrm>
          <a:custGeom>
            <a:avLst/>
            <a:gdLst/>
            <a:ahLst/>
            <a:cxnLst/>
            <a:rect r="r" b="b" t="t" l="l"/>
            <a:pathLst>
              <a:path h="3311560" w="6623120">
                <a:moveTo>
                  <a:pt x="0" y="0"/>
                </a:moveTo>
                <a:lnTo>
                  <a:pt x="6623120" y="0"/>
                </a:lnTo>
                <a:lnTo>
                  <a:pt x="6623120" y="3311560"/>
                </a:lnTo>
                <a:lnTo>
                  <a:pt x="0" y="3311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81870" y="8532643"/>
            <a:ext cx="3468857" cy="3468857"/>
          </a:xfrm>
          <a:custGeom>
            <a:avLst/>
            <a:gdLst/>
            <a:ahLst/>
            <a:cxnLst/>
            <a:rect r="r" b="b" t="t" l="l"/>
            <a:pathLst>
              <a:path h="3468857" w="3468857">
                <a:moveTo>
                  <a:pt x="0" y="0"/>
                </a:moveTo>
                <a:lnTo>
                  <a:pt x="3468857" y="0"/>
                </a:lnTo>
                <a:lnTo>
                  <a:pt x="3468857" y="3468857"/>
                </a:lnTo>
                <a:lnTo>
                  <a:pt x="0" y="346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91017" y="3807918"/>
            <a:ext cx="8427302" cy="8427302"/>
          </a:xfrm>
          <a:custGeom>
            <a:avLst/>
            <a:gdLst/>
            <a:ahLst/>
            <a:cxnLst/>
            <a:rect r="r" b="b" t="t" l="l"/>
            <a:pathLst>
              <a:path h="8427302" w="8427302">
                <a:moveTo>
                  <a:pt x="0" y="0"/>
                </a:moveTo>
                <a:lnTo>
                  <a:pt x="8427303" y="0"/>
                </a:lnTo>
                <a:lnTo>
                  <a:pt x="8427303" y="8427302"/>
                </a:lnTo>
                <a:lnTo>
                  <a:pt x="0" y="84273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050727" y="3030724"/>
            <a:ext cx="9467850" cy="111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16"/>
              </a:lnSpc>
              <a:spcBef>
                <a:spcPct val="0"/>
              </a:spcBef>
            </a:pPr>
            <a:r>
              <a:rPr lang="en-US" b="true" sz="8400">
                <a:solidFill>
                  <a:srgbClr val="FDB714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Advocacy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50727" y="4522293"/>
            <a:ext cx="10561409" cy="492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b="true" sz="5600" spc="-56">
                <a:solidFill>
                  <a:srgbClr val="A2DCED"/>
                </a:solidFill>
                <a:latin typeface="Aileron Bold"/>
                <a:ea typeface="Aileron Bold"/>
                <a:cs typeface="Aileron Bold"/>
                <a:sym typeface="Aileron Bold"/>
              </a:rPr>
              <a:t>Focus: Support advocacy and policy work</a:t>
            </a:r>
          </a:p>
          <a:p>
            <a:pPr algn="l">
              <a:lnSpc>
                <a:spcPts val="7840"/>
              </a:lnSpc>
              <a:spcBef>
                <a:spcPct val="0"/>
              </a:spcBef>
            </a:pPr>
          </a:p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b="true" sz="5600" spc="-56">
                <a:solidFill>
                  <a:srgbClr val="A2DCED"/>
                </a:solidFill>
                <a:latin typeface="Aileron Bold"/>
                <a:ea typeface="Aileron Bold"/>
                <a:cs typeface="Aileron Bold"/>
                <a:sym typeface="Aileron Bold"/>
              </a:rPr>
              <a:t>Sample Goal: Draft a policy brief on the PrEP Injectables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0251198" y="844814"/>
            <a:ext cx="360938" cy="157229"/>
            <a:chOff x="0" y="0"/>
            <a:chExt cx="1166179" cy="508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215900"/>
              <a:ext cx="870269" cy="76200"/>
            </a:xfrm>
            <a:custGeom>
              <a:avLst/>
              <a:gdLst/>
              <a:ahLst/>
              <a:cxnLst/>
              <a:rect r="r" b="b" t="t" l="l"/>
              <a:pathLst>
                <a:path h="76200" w="870269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91529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450615" y="286821"/>
            <a:ext cx="3477306" cy="1217057"/>
          </a:xfrm>
          <a:custGeom>
            <a:avLst/>
            <a:gdLst/>
            <a:ahLst/>
            <a:cxnLst/>
            <a:rect r="r" b="b" t="t" l="l"/>
            <a:pathLst>
              <a:path h="1217057" w="3477306">
                <a:moveTo>
                  <a:pt x="0" y="0"/>
                </a:moveTo>
                <a:lnTo>
                  <a:pt x="3477306" y="0"/>
                </a:lnTo>
                <a:lnTo>
                  <a:pt x="3477306" y="1217058"/>
                </a:lnTo>
                <a:lnTo>
                  <a:pt x="0" y="12170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437735" y="701801"/>
            <a:ext cx="5573394" cy="32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2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2040124"/>
            <a:ext cx="21336000" cy="9961376"/>
          </a:xfrm>
          <a:prstGeom prst="rect">
            <a:avLst/>
          </a:prstGeom>
          <a:solidFill>
            <a:srgbClr val="FDB714"/>
          </a:solidFill>
        </p:spPr>
      </p:sp>
      <p:sp>
        <p:nvSpPr>
          <p:cNvPr name="AutoShape 3" id="3"/>
          <p:cNvSpPr/>
          <p:nvPr/>
        </p:nvSpPr>
        <p:spPr>
          <a:xfrm rot="0">
            <a:off x="0" y="2028941"/>
            <a:ext cx="21336000" cy="11182"/>
          </a:xfrm>
          <a:prstGeom prst="rect">
            <a:avLst/>
          </a:prstGeom>
          <a:solidFill>
            <a:srgbClr val="6A2C91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0" y="7018026"/>
            <a:ext cx="4983474" cy="4983474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A2C91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5400000">
            <a:off x="0" y="2028941"/>
            <a:ext cx="4983474" cy="4983474"/>
          </a:xfrm>
          <a:custGeom>
            <a:avLst/>
            <a:gdLst/>
            <a:ahLst/>
            <a:cxnLst/>
            <a:rect r="r" b="b" t="t" l="l"/>
            <a:pathLst>
              <a:path h="4983474" w="4983474">
                <a:moveTo>
                  <a:pt x="0" y="0"/>
                </a:moveTo>
                <a:lnTo>
                  <a:pt x="4983474" y="0"/>
                </a:lnTo>
                <a:lnTo>
                  <a:pt x="4983474" y="4983474"/>
                </a:lnTo>
                <a:lnTo>
                  <a:pt x="0" y="4983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9714755" y="952858"/>
            <a:ext cx="421095" cy="183433"/>
            <a:chOff x="0" y="0"/>
            <a:chExt cx="1166179" cy="508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215900"/>
              <a:ext cx="870269" cy="76200"/>
            </a:xfrm>
            <a:custGeom>
              <a:avLst/>
              <a:gdLst/>
              <a:ahLst/>
              <a:cxnLst/>
              <a:rect r="r" b="b" t="t" l="l"/>
              <a:pathLst>
                <a:path h="76200" w="870269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91529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6A2C91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2487" y="7440151"/>
            <a:ext cx="4528311" cy="4375480"/>
          </a:xfrm>
          <a:custGeom>
            <a:avLst/>
            <a:gdLst/>
            <a:ahLst/>
            <a:cxnLst/>
            <a:rect r="r" b="b" t="t" l="l"/>
            <a:pathLst>
              <a:path h="4375480" w="4528311">
                <a:moveTo>
                  <a:pt x="0" y="0"/>
                </a:moveTo>
                <a:lnTo>
                  <a:pt x="4528310" y="0"/>
                </a:lnTo>
                <a:lnTo>
                  <a:pt x="4528310" y="4375480"/>
                </a:lnTo>
                <a:lnTo>
                  <a:pt x="0" y="4375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259031" y="5200905"/>
            <a:ext cx="12750014" cy="5479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09039" indent="-604519" lvl="1">
              <a:lnSpc>
                <a:spcPts val="7279"/>
              </a:lnSpc>
              <a:buFont typeface="Arial"/>
              <a:buChar char="•"/>
            </a:pPr>
            <a:r>
              <a:rPr lang="en-US" b="true" sz="5599">
                <a:solidFill>
                  <a:srgbClr val="2D4E53"/>
                </a:solidFill>
                <a:latin typeface="Aileron Bold"/>
                <a:ea typeface="Aileron Bold"/>
                <a:cs typeface="Aileron Bold"/>
                <a:sym typeface="Aileron Bold"/>
              </a:rPr>
              <a:t>F</a:t>
            </a:r>
            <a:r>
              <a:rPr lang="en-US" b="true" sz="5599" u="none">
                <a:solidFill>
                  <a:srgbClr val="2D4E53"/>
                </a:solidFill>
                <a:latin typeface="Aileron Bold"/>
                <a:ea typeface="Aileron Bold"/>
                <a:cs typeface="Aileron Bold"/>
                <a:sym typeface="Aileron Bold"/>
              </a:rPr>
              <a:t>ocus: Build a framework for starting ANAC chapters globally</a:t>
            </a:r>
          </a:p>
          <a:p>
            <a:pPr algn="l">
              <a:lnSpc>
                <a:spcPts val="7279"/>
              </a:lnSpc>
            </a:pPr>
          </a:p>
          <a:p>
            <a:pPr algn="l" marL="1209039" indent="-604519" lvl="1">
              <a:lnSpc>
                <a:spcPts val="7279"/>
              </a:lnSpc>
              <a:buFont typeface="Arial"/>
              <a:buChar char="•"/>
            </a:pPr>
            <a:r>
              <a:rPr lang="en-US" b="true" sz="5599" u="none">
                <a:solidFill>
                  <a:srgbClr val="2D4E53"/>
                </a:solidFill>
                <a:latin typeface="Aileron Bold"/>
                <a:ea typeface="Aileron Bold"/>
                <a:cs typeface="Aileron Bold"/>
                <a:sym typeface="Aileron Bold"/>
              </a:rPr>
              <a:t>Sample Goal: Develop a "how to start a chapter" guide</a:t>
            </a:r>
          </a:p>
          <a:p>
            <a:pPr algn="l" marL="0" indent="0" lvl="0">
              <a:lnSpc>
                <a:spcPts val="728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6259031" y="3690565"/>
            <a:ext cx="12507656" cy="1115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16"/>
              </a:lnSpc>
              <a:spcBef>
                <a:spcPct val="0"/>
              </a:spcBef>
            </a:pPr>
            <a:r>
              <a:rPr lang="en-US" b="true" sz="8400">
                <a:solidFill>
                  <a:srgbClr val="6A2C91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Chapter Formation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64922" y="388685"/>
            <a:ext cx="3477306" cy="1217057"/>
          </a:xfrm>
          <a:custGeom>
            <a:avLst/>
            <a:gdLst/>
            <a:ahLst/>
            <a:cxnLst/>
            <a:rect r="r" b="b" t="t" l="l"/>
            <a:pathLst>
              <a:path h="1217057" w="3477306">
                <a:moveTo>
                  <a:pt x="0" y="0"/>
                </a:moveTo>
                <a:lnTo>
                  <a:pt x="3477306" y="0"/>
                </a:lnTo>
                <a:lnTo>
                  <a:pt x="3477306" y="1217058"/>
                </a:lnTo>
                <a:lnTo>
                  <a:pt x="0" y="1217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803307" y="851026"/>
            <a:ext cx="5573394" cy="32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GLOBAL COMMITTEE INFO SESSION | JULY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DAF8DdPyev8</dc:identifier>
  <dcterms:modified xsi:type="dcterms:W3CDTF">2011-08-01T06:04:30Z</dcterms:modified>
  <cp:revision>1</cp:revision>
  <dc:title>ANAC Global Committee Information Sesion</dc:title>
</cp:coreProperties>
</file>