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17" r:id="rId2"/>
    <p:sldMasterId id="2147483842" r:id="rId3"/>
    <p:sldMasterId id="2147483854" r:id="rId4"/>
    <p:sldMasterId id="2147483895" r:id="rId5"/>
  </p:sldMasterIdLst>
  <p:notesMasterIdLst>
    <p:notesMasterId r:id="rId62"/>
  </p:notesMasterIdLst>
  <p:sldIdLst>
    <p:sldId id="257" r:id="rId6"/>
    <p:sldId id="477" r:id="rId7"/>
    <p:sldId id="616" r:id="rId8"/>
    <p:sldId id="266" r:id="rId9"/>
    <p:sldId id="617" r:id="rId10"/>
    <p:sldId id="618" r:id="rId11"/>
    <p:sldId id="801" r:id="rId12"/>
    <p:sldId id="339" r:id="rId13"/>
    <p:sldId id="342" r:id="rId14"/>
    <p:sldId id="4300" r:id="rId15"/>
    <p:sldId id="320" r:id="rId16"/>
    <p:sldId id="4301" r:id="rId17"/>
    <p:sldId id="802" r:id="rId18"/>
    <p:sldId id="357" r:id="rId19"/>
    <p:sldId id="358" r:id="rId20"/>
    <p:sldId id="359" r:id="rId21"/>
    <p:sldId id="391" r:id="rId22"/>
    <p:sldId id="394" r:id="rId23"/>
    <p:sldId id="800" r:id="rId24"/>
    <p:sldId id="4298" r:id="rId25"/>
    <p:sldId id="399" r:id="rId26"/>
    <p:sldId id="400" r:id="rId27"/>
    <p:sldId id="401" r:id="rId28"/>
    <p:sldId id="4297" r:id="rId29"/>
    <p:sldId id="4276" r:id="rId30"/>
    <p:sldId id="990" r:id="rId31"/>
    <p:sldId id="4350" r:id="rId32"/>
    <p:sldId id="4422" r:id="rId33"/>
    <p:sldId id="4414" r:id="rId34"/>
    <p:sldId id="4362" r:id="rId35"/>
    <p:sldId id="4420" r:id="rId36"/>
    <p:sldId id="4388" r:id="rId37"/>
    <p:sldId id="4345" r:id="rId38"/>
    <p:sldId id="4417" r:id="rId39"/>
    <p:sldId id="4411" r:id="rId40"/>
    <p:sldId id="4366" r:id="rId41"/>
    <p:sldId id="4385" r:id="rId42"/>
    <p:sldId id="4344" r:id="rId43"/>
    <p:sldId id="4347" r:id="rId44"/>
    <p:sldId id="4418" r:id="rId45"/>
    <p:sldId id="4405" r:id="rId46"/>
    <p:sldId id="4348" r:id="rId47"/>
    <p:sldId id="4419" r:id="rId48"/>
    <p:sldId id="4349" r:id="rId49"/>
    <p:sldId id="4351" r:id="rId50"/>
    <p:sldId id="4412" r:id="rId51"/>
    <p:sldId id="4363" r:id="rId52"/>
    <p:sldId id="4364" r:id="rId53"/>
    <p:sldId id="4386" r:id="rId54"/>
    <p:sldId id="4413" r:id="rId55"/>
    <p:sldId id="4423" r:id="rId56"/>
    <p:sldId id="4373" r:id="rId57"/>
    <p:sldId id="370" r:id="rId58"/>
    <p:sldId id="4302" r:id="rId59"/>
    <p:sldId id="371" r:id="rId60"/>
    <p:sldId id="259" r:id="rId6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
          <p15:clr>
            <a:srgbClr val="A4A3A4"/>
          </p15:clr>
        </p15:guide>
        <p15:guide id="2" pos="3144">
          <p15:clr>
            <a:srgbClr val="A4A3A4"/>
          </p15:clr>
        </p15:guide>
        <p15:guide id="3" pos="3528">
          <p15:clr>
            <a:srgbClr val="A4A3A4"/>
          </p15:clr>
        </p15:guide>
        <p15:guide id="4" orient="horz" pos="1032">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g+jnB+HlWXxkRBHe7Kz6afyZJrj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Luong" initials="" lastIdx="3" clrIdx="0"/>
  <p:cmAuthor id="1" name="Liesl Lu" initials="" lastIdx="4" clrIdx="1"/>
  <p:cmAuthor id="2" name="Mira Levinson" initials="" lastIdx="3" clrIdx="2"/>
  <p:cmAuthor id="3" name="Liesl Lu" initials="LL" lastIdx="43" clrIdx="3"/>
  <p:cmAuthor id="4" name="Christine Luong" initials="CL" lastIdx="95" clrIdx="4"/>
  <p:cmAuthor id="5" name="Luricela Arguello" initials="LA" lastIdx="12" clrIdx="5"/>
  <p:cmAuthor id="6" name="Robilotto, Susan (HRSA)" initials="R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3" autoAdjust="0"/>
    <p:restoredTop sz="94095" autoAdjust="0"/>
  </p:normalViewPr>
  <p:slideViewPr>
    <p:cSldViewPr snapToGrid="0">
      <p:cViewPr varScale="1">
        <p:scale>
          <a:sx n="81" d="100"/>
          <a:sy n="81" d="100"/>
        </p:scale>
        <p:origin x="451" y="53"/>
      </p:cViewPr>
      <p:guideLst>
        <p:guide orient="horz" pos="432"/>
        <p:guide pos="3144"/>
        <p:guide pos="3528"/>
        <p:guide orient="horz" pos="1032"/>
      </p:guideLst>
    </p:cSldViewPr>
  </p:slideViewPr>
  <p:outlineViewPr>
    <p:cViewPr>
      <p:scale>
        <a:sx n="33" d="100"/>
        <a:sy n="33" d="100"/>
      </p:scale>
      <p:origin x="0" y="-12114"/>
    </p:cViewPr>
  </p:outlineViewPr>
  <p:notesTextViewPr>
    <p:cViewPr>
      <p:scale>
        <a:sx n="3" d="2"/>
        <a:sy n="3" d="2"/>
      </p:scale>
      <p:origin x="0" y="0"/>
    </p:cViewPr>
  </p:notesTextViewPr>
  <p:sorterViewPr>
    <p:cViewPr>
      <p:scale>
        <a:sx n="110" d="100"/>
        <a:sy n="110" d="100"/>
      </p:scale>
      <p:origin x="0" y="-7440"/>
    </p:cViewPr>
  </p:sorterViewPr>
  <p:notesViewPr>
    <p:cSldViewPr snapToGrid="0">
      <p:cViewPr varScale="1">
        <p:scale>
          <a:sx n="85" d="100"/>
          <a:sy n="85" d="100"/>
        </p:scale>
        <p:origin x="380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7E50B10-AD72-40D6-9240-F6F54FE13A1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828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the demographics of clients served in the RWHAP are shifting as more clients are aging with HIV, and thus aging into Medicare (in addition to those who qualify based on disability). </a:t>
            </a:r>
          </a:p>
          <a:p>
            <a:endParaRPr lang="en-US" dirty="0"/>
          </a:p>
          <a:p>
            <a:r>
              <a:rPr lang="en-US" dirty="0"/>
              <a:t>Ensuring continuous access to HIV medications and medical care is essential for people with HIV, and therefore RWHAP funds can be used to help eligible Medicare beneficiaries with health coverage expenses when doing so is determined to be cost effective. However, it is important to note that RWHAP policies on the types of assistance provided for Medicare beneficiaries vary considerably; it is important for RWHAP recipients to understand availability of state and local resources to offset Medicare premium and cost sharing. More information regarding the use of RWHAP funds for Medicare can be found in HRSA HAB PCN </a:t>
            </a:r>
            <a:r>
              <a:rPr lang="en-US" i="1" dirty="0"/>
              <a:t>#18-01 Clarifications Regarding the Use of Ryan White HIV/AIDS Program Funds for Health Care Coverage Premium and Cost Sharing Assistance. </a:t>
            </a:r>
          </a:p>
          <a:p>
            <a:endParaRPr lang="en-US" dirty="0"/>
          </a:p>
          <a:p>
            <a:r>
              <a:rPr lang="en-US" dirty="0"/>
              <a:t>The RWHAP, as the payor of last resort will continue to fund RWHAP services not covered, or partially covered, by public or private health care coverage.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1E6D7-43EC-4B4F-91BD-B13B5D179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47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spcAft>
                <a:spcPts val="1200"/>
              </a:spcAft>
              <a:buNone/>
            </a:pPr>
            <a:r>
              <a:rPr lang="en-US" sz="1200" b="0" dirty="0">
                <a:solidFill>
                  <a:srgbClr val="C00000"/>
                </a:solidFill>
              </a:rPr>
              <a:t>In 2020, HAB and the HHS Office of the Assistant Secretary for Planning and Evaluation (ASPE) examined the health status and mortality of Medicare beneficiaries with HIV compared to Medicare beneficiaries without an HIV diagnosis. The results of this analysis were published in a special HRSA HIV/AIDS Bureau collection in the PLoS network of journals.</a:t>
            </a:r>
          </a:p>
          <a:p>
            <a:pPr marL="0" indent="0">
              <a:spcBef>
                <a:spcPts val="1200"/>
              </a:spcBef>
              <a:spcAft>
                <a:spcPts val="1200"/>
              </a:spcAft>
              <a:buNone/>
            </a:pPr>
            <a:endParaRPr lang="en-US" sz="1200" b="0" dirty="0">
              <a:solidFill>
                <a:srgbClr val="C00000"/>
              </a:solidFill>
            </a:endParaRPr>
          </a:p>
          <a:p>
            <a:pPr marL="0" indent="0">
              <a:spcBef>
                <a:spcPts val="1200"/>
              </a:spcBef>
              <a:spcAft>
                <a:spcPts val="1200"/>
              </a:spcAft>
              <a:buNone/>
            </a:pPr>
            <a:r>
              <a:rPr lang="en-US" sz="1200" b="0" i="1" dirty="0">
                <a:solidFill>
                  <a:srgbClr val="C00000"/>
                </a:solidFill>
              </a:rPr>
              <a:t>Optional data source/methods info:</a:t>
            </a:r>
          </a:p>
          <a:p>
            <a:pPr marL="0" indent="0">
              <a:spcBef>
                <a:spcPts val="1200"/>
              </a:spcBef>
              <a:spcAft>
                <a:spcPts val="1200"/>
              </a:spcAft>
              <a:buNone/>
            </a:pPr>
            <a:r>
              <a:rPr lang="en-US" sz="1200" b="0" dirty="0">
                <a:solidFill>
                  <a:srgbClr val="C00000"/>
                </a:solidFill>
              </a:rPr>
              <a:t>This analysis used data from the Medicare Master Beneficiary Summary File for the time period 2011-2016 to compare those who did and did not have an HIV diagnosis on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1E6D7-43EC-4B4F-91BD-B13B5D179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010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Medicare beneficiaries without an HIV diagnosis, Medicare beneficiaries with HIV had a significantly higher mortality rate.</a:t>
            </a:r>
          </a:p>
          <a:p>
            <a:endParaRPr lang="en-US" dirty="0"/>
          </a:p>
          <a:p>
            <a:r>
              <a:rPr lang="en-US" dirty="0"/>
              <a:t>Also, Medicare beneficiaries were more likely to receive a diagnosis for many chronic comorbid conditions, listed here on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1E6D7-43EC-4B4F-91BD-B13B5D179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65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caring for older people with HIV may not have the same level of experience with caring for older adults as specialists in gerontology or geriatrics.</a:t>
            </a:r>
          </a:p>
          <a:p>
            <a:endParaRPr lang="en-US" dirty="0"/>
          </a:p>
          <a:p>
            <a:r>
              <a:rPr lang="en-US" dirty="0"/>
              <a:t>Community partners and providers serving people with HIV can plan for an aging population in many ways including:</a:t>
            </a:r>
          </a:p>
          <a:p>
            <a:pPr marL="171450" indent="-171450">
              <a:buFontTx/>
              <a:buChar char="-"/>
            </a:pPr>
            <a:r>
              <a:rPr lang="en-US" dirty="0"/>
              <a:t>Training providers on the intersecting issues of aging and HIV, particularly multi-morbidity, polypharmacy, and maximizing functional capacity,</a:t>
            </a:r>
          </a:p>
          <a:p>
            <a:pPr marL="171450" indent="-171450">
              <a:buFontTx/>
              <a:buChar char="-"/>
            </a:pPr>
            <a:r>
              <a:rPr lang="en-US" dirty="0"/>
              <a:t>Coordination and integration of services, including HIV and geriatric services, and</a:t>
            </a:r>
          </a:p>
          <a:p>
            <a:pPr marL="171450" indent="-171450">
              <a:buFontTx/>
              <a:buChar char="-"/>
            </a:pPr>
            <a:r>
              <a:rPr lang="en-US" dirty="0"/>
              <a:t>Provider focus on prevention, screening, and treatment for other conditions for which older people with HIV are at higher risk</a:t>
            </a:r>
          </a:p>
          <a:p>
            <a:pPr marL="0" indent="0">
              <a:buFontTx/>
              <a:buNone/>
            </a:pPr>
            <a:endParaRPr lang="en-US" dirty="0"/>
          </a:p>
          <a:p>
            <a:pPr marL="0" indent="0">
              <a:buFontTx/>
              <a:buNone/>
            </a:pPr>
            <a:r>
              <a:rPr lang="en-US" dirty="0"/>
              <a:t>The RWHAP provides resources to support community partners and providers in many of these efforts. Additionally, ASPE and HAB are currently conducting a follow-up analysis to examine health care use and costs among older Medicare beneficiaries with and without HIV.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1E6D7-43EC-4B4F-91BD-B13B5D179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38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t>In September 2020, </a:t>
            </a:r>
            <a:r>
              <a:rPr lang="en-US" b="0" baseline="0" dirty="0"/>
              <a:t>a collaboration with several subject matter experts including infectious disease medical providers and researchers, and a geriatrician led to the compilation of a </a:t>
            </a:r>
            <a:r>
              <a:rPr lang="en-US" baseline="0" dirty="0"/>
              <a:t>comprehensive list of clinical (health) </a:t>
            </a:r>
            <a:r>
              <a:rPr lang="en-US" dirty="0"/>
              <a:t>and psychosocial needs</a:t>
            </a:r>
            <a:r>
              <a:rPr lang="en-US" baseline="0" dirty="0"/>
              <a:t> released in two aging reference guides. These guides were created to assist RWHAP providers in addressing the issues and optimizing care for people aging with HIV.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One guide subtitled: </a:t>
            </a:r>
            <a:r>
              <a:rPr lang="en-US" b="1" baseline="0" dirty="0"/>
              <a:t>Incorporating New Elements of Care </a:t>
            </a:r>
            <a:r>
              <a:rPr lang="en-US" baseline="0" dirty="0"/>
              <a:t>focuses on screening tools </a:t>
            </a:r>
            <a:r>
              <a:rPr lang="en-US" u="none" baseline="0" dirty="0"/>
              <a:t>available to providers that could improve the assessment </a:t>
            </a:r>
            <a:r>
              <a:rPr lang="en-US" baseline="0" dirty="0"/>
              <a:t>of geriatric syndromes, cognitive and functional impairment, and social challenges.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The other guide subtitled: </a:t>
            </a:r>
            <a:r>
              <a:rPr lang="en-US" b="1" baseline="0" dirty="0"/>
              <a:t>Putting Together the Best Healthcare Team </a:t>
            </a:r>
            <a:r>
              <a:rPr lang="en-US" baseline="0" dirty="0"/>
              <a:t>focuses on how provider organizations can </a:t>
            </a:r>
            <a:r>
              <a:rPr lang="en-US" u="none" baseline="0" dirty="0"/>
              <a:t>best utilize staff to support the assessments, care and treatment of people aging with HIV </a:t>
            </a:r>
            <a:r>
              <a:rPr lang="en-US" baseline="0" dirty="0"/>
              <a:t>in the absence of a geriatrician or individuals with specific geriatric training.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37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HRSA's AIDS Education and Training Center (AETC) Program supports national HIV priorities by building clinician and care team capacity, and expertise along the HIV care continuum.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In</a:t>
            </a:r>
            <a:r>
              <a:rPr lang="en-US" sz="1200" b="1" dirty="0"/>
              <a:t> August 2018, </a:t>
            </a:r>
            <a:r>
              <a:rPr lang="en-US" sz="1200" b="0" dirty="0"/>
              <a:t>the</a:t>
            </a:r>
            <a:r>
              <a:rPr lang="en-US" sz="1200" b="0" baseline="0" dirty="0"/>
              <a:t> </a:t>
            </a:r>
            <a:r>
              <a:rPr lang="en-US" sz="1200" kern="1200" dirty="0">
                <a:solidFill>
                  <a:schemeClr val="tx1"/>
                </a:solidFill>
                <a:effectLst/>
                <a:latin typeface="+mn-lt"/>
                <a:ea typeface="+mn-ea"/>
                <a:cs typeface="+mn-cs"/>
              </a:rPr>
              <a:t>National HIV Curriculum (</a:t>
            </a:r>
            <a:r>
              <a:rPr lang="en-US" sz="1200" baseline="0" dirty="0"/>
              <a:t>NHC) – an AETC program led by the University of Washington and funded by HRSA – was launched.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NHC is a free educational website that </a:t>
            </a:r>
            <a:r>
              <a:rPr lang="en-US" sz="1200" kern="1200" dirty="0">
                <a:solidFill>
                  <a:schemeClr val="tx1"/>
                </a:solidFill>
                <a:effectLst/>
                <a:latin typeface="+mn-lt"/>
                <a:ea typeface="+mn-ea"/>
                <a:cs typeface="+mn-cs"/>
              </a:rPr>
              <a:t>provides ongoing, up-to-date information needed to meet the core competency knowledge for HIV prevention, screening, diagnosis, and ongoing treatment and care to healthcare providers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curriculum is s</a:t>
            </a:r>
            <a:r>
              <a:rPr lang="en-US" sz="1200" dirty="0"/>
              <a:t>tructured around core competencies identified by a multidisciplinary panel of expert HIV clinicians and educators from the AETC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 </a:t>
            </a:r>
            <a:r>
              <a:rPr lang="en-US" sz="1200" i="1" dirty="0"/>
              <a:t>Key</a:t>
            </a:r>
            <a:r>
              <a:rPr lang="en-US" sz="1200" i="1" baseline="0" dirty="0"/>
              <a:t> Populations </a:t>
            </a:r>
            <a:r>
              <a:rPr lang="en-US" sz="1200" baseline="0" dirty="0"/>
              <a:t>module that is intended for any medical provider involved in the care of key populations of persons with HIV – including a module titled: HIV in Older Adults.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module’s learning objectives includes a discussion on common comorbidities (e.g. frailty, neurocognitive disorders) of people</a:t>
            </a:r>
            <a:r>
              <a:rPr lang="en-US" sz="1200" baseline="0" dirty="0"/>
              <a:t> w/HIV who are 50 years of age and older, and a summary of cognitive and functional changes that may interfere w/adherence to care.</a:t>
            </a:r>
            <a:endParaRPr lang="en-US" sz="120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site was last</a:t>
            </a:r>
            <a:r>
              <a:rPr lang="en-US" sz="1200" kern="1200" dirty="0">
                <a:solidFill>
                  <a:schemeClr val="tx1"/>
                </a:solidFill>
                <a:effectLst/>
                <a:latin typeface="+mn-lt"/>
                <a:ea typeface="+mn-ea"/>
                <a:cs typeface="+mn-cs"/>
              </a:rPr>
              <a:t> updated in May 2020</a:t>
            </a:r>
            <a:r>
              <a:rPr lang="en-US" sz="1200" kern="1200" baseline="0" dirty="0">
                <a:solidFill>
                  <a:schemeClr val="tx1"/>
                </a:solidFill>
                <a:effectLst/>
                <a:latin typeface="+mn-lt"/>
                <a:ea typeface="+mn-ea"/>
                <a:cs typeface="+mn-cs"/>
              </a:rPr>
              <a:t> and free</a:t>
            </a:r>
            <a:r>
              <a:rPr lang="en-US" sz="1200" b="0" i="0" kern="1200" baseline="0" dirty="0">
                <a:solidFill>
                  <a:schemeClr val="tx1"/>
                </a:solidFill>
                <a:effectLst/>
                <a:latin typeface="+mn-lt"/>
                <a:ea typeface="+mn-ea"/>
                <a:cs typeface="+mn-cs"/>
              </a:rPr>
              <a:t> continuing education </a:t>
            </a:r>
            <a:r>
              <a:rPr lang="en-US" sz="1200" b="0" i="0" kern="1200" dirty="0">
                <a:solidFill>
                  <a:schemeClr val="tx1"/>
                </a:solidFill>
                <a:effectLst/>
                <a:latin typeface="+mn-lt"/>
                <a:ea typeface="+mn-ea"/>
                <a:cs typeface="+mn-cs"/>
              </a:rPr>
              <a:t>hours for social workers are offered through this site.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https://www.hiv.uw.edu/go/key-populations/hiv-older-patients/core-concept/all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10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August 2022, HAB began a three-year project, the SPNS Emerging Strategies to Improve Outcomes for People Aging with HIV initiative. The overall purpose of the project is to strengthen the evidence base for clinical and psychosocial services that improve the lives and health outcomes of people with HIV who are aging. The initiative has three components, a Capacity provider to organize, offer technical assistance and support dissemination; 10 demonstration sites to implement emerging interventions, and an Evaluation Provider to coordinate all evaluation efforts. Overall, the project seeks to implement emerging interventions, assess the uptake, understand the implementation process, document successes and challenges, evaluate the impact, and finally disseminate best practices, tools and resources of these emerging strategies.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5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28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0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2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08536606-A91E-10E9-92EE-2A0FA8C03E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8168C0CE-240D-AC01-6AF3-727AD1E4EC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579" name="Slide Number Placeholder 3">
            <a:extLst>
              <a:ext uri="{FF2B5EF4-FFF2-40B4-BE49-F238E27FC236}">
                <a16:creationId xmlns:a16="http://schemas.microsoft.com/office/drawing/2014/main" id="{C1E7D01E-F88F-8C5D-2B38-820FFB227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C22925F-3FC8-437C-A11A-727FBE673B47}" type="slidenum">
              <a:rPr lang="en-US" altLang="en-US"/>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4"/>
              </a:spcBef>
              <a:spcAft>
                <a:spcPts val="0"/>
              </a:spcAft>
              <a:buClr>
                <a:schemeClr val="dk1"/>
              </a:buClr>
              <a:buSzPts val="1200"/>
              <a:buFont typeface="Calibri"/>
              <a:buNone/>
            </a:pPr>
            <a:endParaRPr dirty="0"/>
          </a:p>
        </p:txBody>
      </p:sp>
      <p:sp>
        <p:nvSpPr>
          <p:cNvPr id="488" name="Google Shape;4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24</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751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a:t>
            </a:r>
            <a:r>
              <a:rPr lang="en-US" sz="1200" kern="1200" baseline="0" dirty="0">
                <a:solidFill>
                  <a:schemeClr val="tx1"/>
                </a:solidFill>
                <a:effectLst/>
                <a:latin typeface="+mn-lt"/>
                <a:ea typeface="+mn-ea"/>
                <a:cs typeface="+mn-cs"/>
              </a:rPr>
              <a:t> concludes the updates from HRSA.  Thank you!</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31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508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20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050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0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50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075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507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65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A21FB65-1193-54D2-45A1-2D09366911FA}"/>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093DBAA-62CF-CC58-0F37-ED9E636A0D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NCPD is the new term that the American Nurses Credentialing Center is using in place of CNE. ANAC is accredited as a provider of NCPD by the American Nurses Credentialing Center’s Commission on Accreditation. To receive contact hours, you will need to complete the post activity evaluation after today’s webinar. The link will be sent in a follow-up email.</a:t>
            </a:r>
          </a:p>
        </p:txBody>
      </p:sp>
      <p:sp>
        <p:nvSpPr>
          <p:cNvPr id="26627" name="Slide Number Placeholder 3">
            <a:extLst>
              <a:ext uri="{FF2B5EF4-FFF2-40B4-BE49-F238E27FC236}">
                <a16:creationId xmlns:a16="http://schemas.microsoft.com/office/drawing/2014/main" id="{AE33755E-2C72-11BF-5B4B-7339F14925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5650" indent="-290513">
              <a:defRPr>
                <a:solidFill>
                  <a:schemeClr val="tx1"/>
                </a:solidFill>
                <a:latin typeface="Calibri" panose="020F0502020204030204" pitchFamily="34" charset="0"/>
                <a:ea typeface="MS PGothic" panose="020B0600070205080204" pitchFamily="34" charset="-128"/>
              </a:defRPr>
            </a:lvl2pPr>
            <a:lvl3pPr marL="1163638" indent="-231775">
              <a:defRPr>
                <a:solidFill>
                  <a:schemeClr val="tx1"/>
                </a:solidFill>
                <a:latin typeface="Calibri" panose="020F0502020204030204" pitchFamily="34" charset="0"/>
                <a:ea typeface="MS PGothic" panose="020B0600070205080204" pitchFamily="34" charset="-128"/>
              </a:defRPr>
            </a:lvl3pPr>
            <a:lvl4pPr marL="1630363" indent="-231775">
              <a:defRPr>
                <a:solidFill>
                  <a:schemeClr val="tx1"/>
                </a:solidFill>
                <a:latin typeface="Calibri" panose="020F0502020204030204" pitchFamily="34" charset="0"/>
                <a:ea typeface="MS PGothic" panose="020B0600070205080204" pitchFamily="34" charset="-128"/>
              </a:defRPr>
            </a:lvl4pPr>
            <a:lvl5pPr marL="2095500" indent="-231775">
              <a:defRPr>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EFCD618-35E8-4130-9809-54C0EF80AFAA}" type="slidenum">
              <a:rPr lang="en-US" altLang="en-US">
                <a:solidFill>
                  <a:srgbClr val="000000"/>
                </a:solidFill>
              </a:rPr>
              <a:pPr/>
              <a:t>3</a:t>
            </a:fld>
            <a:endParaRPr lang="en-US" altLang="en-US"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47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6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404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98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71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65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345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534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948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83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5B01CDA4-0863-4A3A-A1D6-18BFCDE27DEA}" type="slidenum">
              <a:rPr lang="en-US" altLang="en-US"/>
              <a:pPr/>
              <a:t>4</a:t>
            </a:fld>
            <a:endParaRPr lang="en-US" altLang="en-US" dirty="0"/>
          </a:p>
        </p:txBody>
      </p:sp>
    </p:spTree>
    <p:extLst>
      <p:ext uri="{BB962C8B-B14F-4D97-AF65-F5344CB8AC3E}">
        <p14:creationId xmlns:p14="http://schemas.microsoft.com/office/powerpoint/2010/main" val="3319616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461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722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814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41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637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717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593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B9F50-D301-5643-AB7B-5E9ED0E85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827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228600" algn="l" defTabSz="914400" rtl="0" eaLnBrk="1" fontAlgn="auto" latinLnBrk="0" hangingPunct="1">
              <a:lnSpc>
                <a:spcPct val="100000"/>
              </a:lnSpc>
              <a:spcBef>
                <a:spcPct val="0"/>
              </a:spcBef>
              <a:spcAft>
                <a:spcPts val="0"/>
              </a:spcAft>
              <a:buClr>
                <a:srgbClr val="000000"/>
              </a:buClr>
              <a:buSzPts val="1400"/>
              <a:buFont typeface="Arial"/>
              <a:buNone/>
              <a:tabLst/>
              <a:defRPr/>
            </a:pPr>
            <a:endParaRPr lang="en-US" altLang="en-US" dirty="0"/>
          </a:p>
          <a:p>
            <a:pPr eaLnBrk="1" hangingPunct="1">
              <a:spcBef>
                <a:spcPct val="0"/>
              </a:spcBef>
            </a:pP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eaLnBrk="0" fontAlgn="base" hangingPunct="0">
              <a:spcBef>
                <a:spcPct val="0"/>
              </a:spcBef>
              <a:spcAft>
                <a:spcPct val="0"/>
              </a:spcAft>
              <a:defRPr>
                <a:solidFill>
                  <a:schemeClr val="tx1"/>
                </a:solidFill>
                <a:latin typeface="Calibri" pitchFamily="34" charset="0"/>
              </a:defRPr>
            </a:lvl6pPr>
            <a:lvl7pPr marL="3028264" indent="-232943" defTabSz="465887" eaLnBrk="0" fontAlgn="base" hangingPunct="0">
              <a:spcBef>
                <a:spcPct val="0"/>
              </a:spcBef>
              <a:spcAft>
                <a:spcPct val="0"/>
              </a:spcAft>
              <a:defRPr>
                <a:solidFill>
                  <a:schemeClr val="tx1"/>
                </a:solidFill>
                <a:latin typeface="Calibri" pitchFamily="34" charset="0"/>
              </a:defRPr>
            </a:lvl7pPr>
            <a:lvl8pPr marL="3494151" indent="-232943" defTabSz="465887" eaLnBrk="0" fontAlgn="base" hangingPunct="0">
              <a:spcBef>
                <a:spcPct val="0"/>
              </a:spcBef>
              <a:spcAft>
                <a:spcPct val="0"/>
              </a:spcAft>
              <a:defRPr>
                <a:solidFill>
                  <a:schemeClr val="tx1"/>
                </a:solidFill>
                <a:latin typeface="Calibri" pitchFamily="34" charset="0"/>
              </a:defRPr>
            </a:lvl8pPr>
            <a:lvl9pPr marL="3960038" indent="-232943" defTabSz="465887" eaLnBrk="0" fontAlgn="base" hangingPunct="0">
              <a:spcBef>
                <a:spcPct val="0"/>
              </a:spcBef>
              <a:spcAft>
                <a:spcPct val="0"/>
              </a:spcAft>
              <a:defRPr>
                <a:solidFill>
                  <a:schemeClr val="tx1"/>
                </a:solidFill>
                <a:latin typeface="Calibri" pitchFamily="34" charset="0"/>
              </a:defRPr>
            </a:lvl9pPr>
          </a:lstStyle>
          <a:p>
            <a:fld id="{917CA561-48D2-4342-B50B-ECF06008F934}" type="slidenum">
              <a:rPr lang="en-US" altLang="en-US">
                <a:solidFill>
                  <a:prstClr val="black"/>
                </a:solidFill>
              </a:rPr>
              <a:pPr/>
              <a:t>53</a:t>
            </a:fld>
            <a:endParaRPr lang="en-US" altLang="en-US" dirty="0">
              <a:solidFill>
                <a:prstClr val="black"/>
              </a:solidFill>
            </a:endParaRPr>
          </a:p>
        </p:txBody>
      </p:sp>
    </p:spTree>
    <p:extLst>
      <p:ext uri="{BB962C8B-B14F-4D97-AF65-F5344CB8AC3E}">
        <p14:creationId xmlns:p14="http://schemas.microsoft.com/office/powerpoint/2010/main" val="1605228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eaLnBrk="0" fontAlgn="base" hangingPunct="0">
              <a:spcBef>
                <a:spcPct val="0"/>
              </a:spcBef>
              <a:spcAft>
                <a:spcPct val="0"/>
              </a:spcAft>
              <a:defRPr>
                <a:solidFill>
                  <a:schemeClr val="tx1"/>
                </a:solidFill>
                <a:latin typeface="Calibri" pitchFamily="34" charset="0"/>
              </a:defRPr>
            </a:lvl6pPr>
            <a:lvl7pPr marL="3028264" indent="-232943" defTabSz="465887" eaLnBrk="0" fontAlgn="base" hangingPunct="0">
              <a:spcBef>
                <a:spcPct val="0"/>
              </a:spcBef>
              <a:spcAft>
                <a:spcPct val="0"/>
              </a:spcAft>
              <a:defRPr>
                <a:solidFill>
                  <a:schemeClr val="tx1"/>
                </a:solidFill>
                <a:latin typeface="Calibri" pitchFamily="34" charset="0"/>
              </a:defRPr>
            </a:lvl7pPr>
            <a:lvl8pPr marL="3494151" indent="-232943" defTabSz="465887" eaLnBrk="0" fontAlgn="base" hangingPunct="0">
              <a:spcBef>
                <a:spcPct val="0"/>
              </a:spcBef>
              <a:spcAft>
                <a:spcPct val="0"/>
              </a:spcAft>
              <a:defRPr>
                <a:solidFill>
                  <a:schemeClr val="tx1"/>
                </a:solidFill>
                <a:latin typeface="Calibri" pitchFamily="34" charset="0"/>
              </a:defRPr>
            </a:lvl8pPr>
            <a:lvl9pPr marL="3960038" indent="-232943" defTabSz="465887" eaLnBrk="0" fontAlgn="base" hangingPunct="0">
              <a:spcBef>
                <a:spcPct val="0"/>
              </a:spcBef>
              <a:spcAft>
                <a:spcPct val="0"/>
              </a:spcAft>
              <a:defRPr>
                <a:solidFill>
                  <a:schemeClr val="tx1"/>
                </a:solidFill>
                <a:latin typeface="Calibri" pitchFamily="34" charset="0"/>
              </a:defRPr>
            </a:lvl9pPr>
          </a:lstStyle>
          <a:p>
            <a:fld id="{917CA561-48D2-4342-B50B-ECF06008F934}" type="slidenum">
              <a:rPr lang="en-US" altLang="en-US">
                <a:solidFill>
                  <a:prstClr val="black"/>
                </a:solidFill>
              </a:rPr>
              <a:pPr/>
              <a:t>54</a:t>
            </a:fld>
            <a:endParaRPr lang="en-US" altLang="en-US" dirty="0">
              <a:solidFill>
                <a:prstClr val="black"/>
              </a:solidFill>
            </a:endParaRPr>
          </a:p>
        </p:txBody>
      </p:sp>
    </p:spTree>
    <p:extLst>
      <p:ext uri="{BB962C8B-B14F-4D97-AF65-F5344CB8AC3E}">
        <p14:creationId xmlns:p14="http://schemas.microsoft.com/office/powerpoint/2010/main" val="3385408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eaLnBrk="0" fontAlgn="base" hangingPunct="0">
              <a:spcBef>
                <a:spcPct val="0"/>
              </a:spcBef>
              <a:spcAft>
                <a:spcPct val="0"/>
              </a:spcAft>
              <a:defRPr>
                <a:solidFill>
                  <a:schemeClr val="tx1"/>
                </a:solidFill>
                <a:latin typeface="Calibri" pitchFamily="34" charset="0"/>
              </a:defRPr>
            </a:lvl6pPr>
            <a:lvl7pPr marL="3028264" indent="-232943" defTabSz="465887" eaLnBrk="0" fontAlgn="base" hangingPunct="0">
              <a:spcBef>
                <a:spcPct val="0"/>
              </a:spcBef>
              <a:spcAft>
                <a:spcPct val="0"/>
              </a:spcAft>
              <a:defRPr>
                <a:solidFill>
                  <a:schemeClr val="tx1"/>
                </a:solidFill>
                <a:latin typeface="Calibri" pitchFamily="34" charset="0"/>
              </a:defRPr>
            </a:lvl7pPr>
            <a:lvl8pPr marL="3494151" indent="-232943" defTabSz="465887" eaLnBrk="0" fontAlgn="base" hangingPunct="0">
              <a:spcBef>
                <a:spcPct val="0"/>
              </a:spcBef>
              <a:spcAft>
                <a:spcPct val="0"/>
              </a:spcAft>
              <a:defRPr>
                <a:solidFill>
                  <a:schemeClr val="tx1"/>
                </a:solidFill>
                <a:latin typeface="Calibri" pitchFamily="34" charset="0"/>
              </a:defRPr>
            </a:lvl8pPr>
            <a:lvl9pPr marL="3960038" indent="-232943" defTabSz="465887" eaLnBrk="0" fontAlgn="base" hangingPunct="0">
              <a:spcBef>
                <a:spcPct val="0"/>
              </a:spcBef>
              <a:spcAft>
                <a:spcPct val="0"/>
              </a:spcAft>
              <a:defRPr>
                <a:solidFill>
                  <a:schemeClr val="tx1"/>
                </a:solidFill>
                <a:latin typeface="Calibri" pitchFamily="34" charset="0"/>
              </a:defRPr>
            </a:lvl9pPr>
          </a:lstStyle>
          <a:p>
            <a:fld id="{917CA561-48D2-4342-B50B-ECF06008F934}" type="slidenum">
              <a:rPr lang="en-US" altLang="en-US">
                <a:solidFill>
                  <a:prstClr val="black"/>
                </a:solidFill>
              </a:rPr>
              <a:pPr/>
              <a:t>5</a:t>
            </a:fld>
            <a:endParaRPr lang="en-US" altLang="en-US" dirty="0">
              <a:solidFill>
                <a:prstClr val="black"/>
              </a:solidFill>
            </a:endParaRPr>
          </a:p>
        </p:txBody>
      </p:sp>
    </p:spTree>
    <p:extLst>
      <p:ext uri="{BB962C8B-B14F-4D97-AF65-F5344CB8AC3E}">
        <p14:creationId xmlns:p14="http://schemas.microsoft.com/office/powerpoint/2010/main" val="3662661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eaLnBrk="0" fontAlgn="base" hangingPunct="0">
              <a:spcBef>
                <a:spcPct val="0"/>
              </a:spcBef>
              <a:spcAft>
                <a:spcPct val="0"/>
              </a:spcAft>
              <a:defRPr>
                <a:solidFill>
                  <a:schemeClr val="tx1"/>
                </a:solidFill>
                <a:latin typeface="Calibri" pitchFamily="34" charset="0"/>
              </a:defRPr>
            </a:lvl6pPr>
            <a:lvl7pPr marL="3028264" indent="-232943" defTabSz="465887" eaLnBrk="0" fontAlgn="base" hangingPunct="0">
              <a:spcBef>
                <a:spcPct val="0"/>
              </a:spcBef>
              <a:spcAft>
                <a:spcPct val="0"/>
              </a:spcAft>
              <a:defRPr>
                <a:solidFill>
                  <a:schemeClr val="tx1"/>
                </a:solidFill>
                <a:latin typeface="Calibri" pitchFamily="34" charset="0"/>
              </a:defRPr>
            </a:lvl7pPr>
            <a:lvl8pPr marL="3494151" indent="-232943" defTabSz="465887" eaLnBrk="0" fontAlgn="base" hangingPunct="0">
              <a:spcBef>
                <a:spcPct val="0"/>
              </a:spcBef>
              <a:spcAft>
                <a:spcPct val="0"/>
              </a:spcAft>
              <a:defRPr>
                <a:solidFill>
                  <a:schemeClr val="tx1"/>
                </a:solidFill>
                <a:latin typeface="Calibri" pitchFamily="34" charset="0"/>
              </a:defRPr>
            </a:lvl8pPr>
            <a:lvl9pPr marL="3960038" indent="-232943" defTabSz="465887" eaLnBrk="0" fontAlgn="base" hangingPunct="0">
              <a:spcBef>
                <a:spcPct val="0"/>
              </a:spcBef>
              <a:spcAft>
                <a:spcPct val="0"/>
              </a:spcAft>
              <a:defRPr>
                <a:solidFill>
                  <a:schemeClr val="tx1"/>
                </a:solidFill>
                <a:latin typeface="Calibri" pitchFamily="34" charset="0"/>
              </a:defRPr>
            </a:lvl9pPr>
          </a:lstStyle>
          <a:p>
            <a:fld id="{917CA561-48D2-4342-B50B-ECF06008F934}" type="slidenum">
              <a:rPr lang="en-US" altLang="en-US">
                <a:solidFill>
                  <a:prstClr val="black"/>
                </a:solidFill>
              </a:rPr>
              <a:pPr/>
              <a:t>55</a:t>
            </a:fld>
            <a:endParaRPr lang="en-US" altLang="en-US" dirty="0">
              <a:solidFill>
                <a:prstClr val="black"/>
              </a:solidFill>
            </a:endParaRPr>
          </a:p>
        </p:txBody>
      </p:sp>
    </p:spTree>
    <p:extLst>
      <p:ext uri="{BB962C8B-B14F-4D97-AF65-F5344CB8AC3E}">
        <p14:creationId xmlns:p14="http://schemas.microsoft.com/office/powerpoint/2010/main" val="168699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ea typeface="MS PGothic" charset="-128"/>
              <a:cs typeface="ＭＳ Ｐゴシック" charset="-128"/>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1065B0-C90E-5F46-AEBD-1627AA79E05F}" type="slidenum">
              <a:rPr kumimoji="0" lang="en-US" altLang="en-US" sz="1200" b="0" i="0" u="none" strike="noStrike" kern="1200" cap="none" spc="0" normalizeH="0" baseline="0" noProof="0">
                <a:ln>
                  <a:noFill/>
                </a:ln>
                <a:solidFill>
                  <a:prstClr val="black"/>
                </a:solidFill>
                <a:effectLst/>
                <a:uLnTx/>
                <a:uFillTx/>
                <a:latin typeface="Calibri" charset="0"/>
                <a:ea typeface="MS PGothic"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spTree>
    <p:extLst>
      <p:ext uri="{BB962C8B-B14F-4D97-AF65-F5344CB8AC3E}">
        <p14:creationId xmlns:p14="http://schemas.microsoft.com/office/powerpoint/2010/main" val="121825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Dr.</a:t>
            </a:r>
            <a:r>
              <a:rPr lang="en-US" b="1" baseline="0" dirty="0"/>
              <a:t> Cheever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r>
              <a:rPr lang="en-US" sz="1200" kern="1200" dirty="0">
                <a:solidFill>
                  <a:schemeClr val="tx1"/>
                </a:solidFill>
                <a:effectLst/>
                <a:latin typeface="+mn-lt"/>
                <a:ea typeface="+mn-ea"/>
                <a:cs typeface="+mn-cs"/>
              </a:rPr>
              <a:t>Given the rapid changes in healthcare, and the Ending the HIV Epidemic in the U.S. initiative, along with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release of the National HIV/AIDS Strategy, we refreshed HAB’s Vision and Mission.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update ensures that both our Mission and Vision are forward looking and acknowledges the ultimate goal of ending the HIV epidemic in the U.S. and what HAB needs to do to get there while continuing to provide the quality HIV care of the RWHAP that current and newly diagnosed people with HIV need.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want to underscore</a:t>
            </a:r>
            <a:r>
              <a:rPr lang="en-US" sz="1200" kern="1200" baseline="0" dirty="0">
                <a:solidFill>
                  <a:schemeClr val="tx1"/>
                </a:solidFill>
                <a:effectLst/>
                <a:latin typeface="+mn-lt"/>
                <a:ea typeface="+mn-ea"/>
                <a:cs typeface="+mn-cs"/>
              </a:rPr>
              <a:t> that we </a:t>
            </a:r>
            <a:r>
              <a:rPr lang="en-US" sz="1200" kern="1200" dirty="0">
                <a:solidFill>
                  <a:schemeClr val="tx1"/>
                </a:solidFill>
                <a:effectLst/>
                <a:latin typeface="+mn-lt"/>
                <a:ea typeface="+mn-ea"/>
                <a:cs typeface="+mn-cs"/>
              </a:rPr>
              <a:t>wouldn’t be able to achieve our Vision and Mission without the support of all of you who are carrying out this important work each day.</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BEDF8-A1E7-4483-BB5D-DE3B82C7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17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we can see some of the shifts in the age distribution of clients in 2010 and 2021.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To</a:t>
            </a:r>
            <a:r>
              <a:rPr lang="en-US" baseline="0" dirty="0"/>
              <a:t> orient you to the image quickly, the hashed or gray bars are 2010 percentages and the red bars are 2021 percentages of people in each age group. As you can see, </a:t>
            </a:r>
            <a:r>
              <a:rPr lang="en-US" dirty="0"/>
              <a:t>clients aged 55-64 increased 11.6 percentage points and those aged 65 and older</a:t>
            </a:r>
            <a:r>
              <a:rPr lang="en-US" baseline="0" dirty="0"/>
              <a:t> increased 7.6 percentage points, for a total of 19.2 percentage point increase among the population of people 55 and older.</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373EB-EFEE-44BC-898F-B977725BF7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10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In 2021, 81.9% of RWHAP clients had some form of health care coverage. Of the 543,702 clients with reported health care coverage information, 31.5% were covered by Medicaid, 10.6% had private</a:t>
            </a:r>
            <a:r>
              <a:rPr lang="en-US" baseline="0" dirty="0">
                <a:effectLst/>
              </a:rPr>
              <a:t> employer coverage, </a:t>
            </a:r>
            <a:r>
              <a:rPr lang="en-US" b="1" dirty="0">
                <a:effectLst/>
              </a:rPr>
              <a:t>10.5% were covered by Medicare</a:t>
            </a:r>
            <a:r>
              <a:rPr lang="en-US" dirty="0">
                <a:effectLst/>
              </a:rPr>
              <a:t>, 10.1% had multiple forms of coverage, 10.0% had private</a:t>
            </a:r>
            <a:r>
              <a:rPr lang="en-US" baseline="0" dirty="0">
                <a:effectLst/>
              </a:rPr>
              <a:t> individual coverage, </a:t>
            </a:r>
            <a:r>
              <a:rPr lang="en-US" b="1" baseline="0" dirty="0">
                <a:effectLst/>
              </a:rPr>
              <a:t>and 7.5% had both Medicare and Medicaid dual coverage</a:t>
            </a:r>
            <a:r>
              <a:rPr lang="en-US" b="1" dirty="0">
                <a:effectLst/>
              </a:rPr>
              <a:t>. </a:t>
            </a:r>
            <a:r>
              <a:rPr lang="en-US" dirty="0">
                <a:effectLst/>
              </a:rPr>
              <a:t>Nearly one-fifth (18.1%) of RWHAP clients had no health care coverage in 2021.</a:t>
            </a:r>
          </a:p>
          <a:p>
            <a:r>
              <a:rPr lang="en-US" dirty="0">
                <a:effectLst/>
              </a:rPr>
              <a:t> </a:t>
            </a:r>
          </a:p>
          <a:p>
            <a:r>
              <a:rPr lang="en-US" dirty="0">
                <a:effectLst/>
              </a:rPr>
              <a:t>Multiple coverage includes any combination of coverage types except for the Medicare and Medicaid dual enrollment category, which is displayed separately. </a:t>
            </a:r>
          </a:p>
          <a:p>
            <a:endParaRPr lang="en-US" dirty="0">
              <a:effectLst/>
            </a:endParaRPr>
          </a:p>
          <a:p>
            <a:r>
              <a:rPr lang="en-US" dirty="0">
                <a:effectLst/>
              </a:rPr>
              <a:t>The three territories include Guam, Puerto Rico, and the U.S. Virgin Islands.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43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effectLst/>
              </a:rPr>
              <a:t>Viral suppression for all RWHAP clients aged</a:t>
            </a:r>
            <a:r>
              <a:rPr lang="en-US" baseline="0" dirty="0">
                <a:effectLst/>
              </a:rPr>
              <a:t> 50 years and older </a:t>
            </a:r>
            <a:r>
              <a:rPr lang="en-US" dirty="0">
                <a:effectLst/>
              </a:rPr>
              <a:t>overall in 2010 was 77.6% and was 93.1% in 2021. This upward trend in viral suppression occurred across all key populations of clients aged 50 years and older, with clients aged 65 years or older as having the highest viral suppression rates of 95.7% in 2021.</a:t>
            </a:r>
          </a:p>
          <a:p>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However, it is important to note that challenges remain in achieving viral suppression for certain populations. Most notably, older adults with</a:t>
            </a:r>
            <a:r>
              <a:rPr lang="en-US" baseline="0" dirty="0">
                <a:effectLst/>
              </a:rPr>
              <a:t> </a:t>
            </a:r>
            <a:r>
              <a:rPr lang="en-US" dirty="0">
                <a:effectLst/>
              </a:rPr>
              <a:t>unstable housing </a:t>
            </a:r>
            <a:r>
              <a:rPr lang="en-US" sz="1200" baseline="0" dirty="0"/>
              <a:t>had a 19.5 percentage point increase from 2010 to 2021, but the percentage in 2021 was still remarkably lower than the average among all people aged 50 and older, at </a:t>
            </a:r>
            <a:r>
              <a:rPr lang="en-US" dirty="0">
                <a:effectLst/>
              </a:rPr>
              <a:t>81.7%.</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Viral suppression among older adults aged 50 years and older can be found in table 14b</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909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3"/>
        <p:cNvGrpSpPr/>
        <p:nvPr/>
      </p:nvGrpSpPr>
      <p:grpSpPr>
        <a:xfrm>
          <a:off x="0" y="0"/>
          <a:ext cx="0" cy="0"/>
          <a:chOff x="0" y="0"/>
          <a:chExt cx="0" cy="0"/>
        </a:xfrm>
      </p:grpSpPr>
      <p:sp>
        <p:nvSpPr>
          <p:cNvPr id="134" name="Google Shape;134;p71"/>
          <p:cNvSpPr/>
          <p:nvPr/>
        </p:nvSpPr>
        <p:spPr>
          <a:xfrm flipH="1">
            <a:off x="1585" y="0"/>
            <a:ext cx="12188825" cy="506838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pic>
        <p:nvPicPr>
          <p:cNvPr id="135" name="Google Shape;135;p71" descr="ace_logo_no_tagline (1).png"/>
          <p:cNvPicPr preferRelativeResize="0"/>
          <p:nvPr/>
        </p:nvPicPr>
        <p:blipFill rotWithShape="1">
          <a:blip r:embed="rId2">
            <a:alphaModFix/>
          </a:blip>
          <a:srcRect/>
          <a:stretch/>
        </p:blipFill>
        <p:spPr>
          <a:xfrm>
            <a:off x="10080531" y="5476057"/>
            <a:ext cx="1491358" cy="930324"/>
          </a:xfrm>
          <a:prstGeom prst="rect">
            <a:avLst/>
          </a:prstGeom>
          <a:noFill/>
          <a:ln>
            <a:noFill/>
          </a:ln>
        </p:spPr>
      </p:pic>
      <p:pic>
        <p:nvPicPr>
          <p:cNvPr id="136" name="Google Shape;136;p71" descr="A close up of a logo&#10;&#10;Description automatically generated"/>
          <p:cNvPicPr preferRelativeResize="0"/>
          <p:nvPr/>
        </p:nvPicPr>
        <p:blipFill rotWithShape="1">
          <a:blip r:embed="rId3">
            <a:alphaModFix amt="11000"/>
          </a:blip>
          <a:srcRect/>
          <a:stretch/>
        </p:blipFill>
        <p:spPr>
          <a:xfrm>
            <a:off x="5984220" y="-424042"/>
            <a:ext cx="4096311" cy="8235071"/>
          </a:xfrm>
          <a:prstGeom prst="rect">
            <a:avLst/>
          </a:prstGeom>
          <a:noFill/>
          <a:ln>
            <a:noFill/>
          </a:ln>
        </p:spPr>
      </p:pic>
      <p:sp>
        <p:nvSpPr>
          <p:cNvPr id="137" name="Google Shape;137;p71"/>
          <p:cNvSpPr txBox="1">
            <a:spLocks noGrp="1"/>
          </p:cNvSpPr>
          <p:nvPr>
            <p:ph type="body" idx="1"/>
          </p:nvPr>
        </p:nvSpPr>
        <p:spPr>
          <a:xfrm>
            <a:off x="925513" y="5337175"/>
            <a:ext cx="7107237" cy="1208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800"/>
              <a:buNone/>
              <a:defRPr>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1"/>
          <p:cNvSpPr txBox="1">
            <a:spLocks noGrp="1"/>
          </p:cNvSpPr>
          <p:nvPr>
            <p:ph type="body" idx="2"/>
          </p:nvPr>
        </p:nvSpPr>
        <p:spPr>
          <a:xfrm>
            <a:off x="1066800" y="984250"/>
            <a:ext cx="7608888" cy="3071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b="0">
                <a:solidFill>
                  <a:schemeClr val="lt1"/>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marL="914400" lvl="1" indent="-228600" algn="l">
              <a:lnSpc>
                <a:spcPct val="90000"/>
              </a:lnSpc>
              <a:spcBef>
                <a:spcPts val="500"/>
              </a:spcBef>
              <a:spcAft>
                <a:spcPts val="0"/>
              </a:spcAft>
              <a:buClr>
                <a:schemeClr val="lt1"/>
              </a:buClr>
              <a:buSzPts val="4400"/>
              <a:buNone/>
              <a:defRPr sz="4400" b="1">
                <a:solidFill>
                  <a:schemeClr val="lt1"/>
                </a:solidFill>
                <a:latin typeface="Arial Rounded"/>
                <a:ea typeface="Arial Rounded"/>
                <a:cs typeface="Arial Rounded"/>
                <a:sym typeface="Arial Rounded"/>
              </a:defRPr>
            </a:lvl2pPr>
            <a:lvl3pPr marL="1371600" lvl="2" indent="-228600" algn="l">
              <a:lnSpc>
                <a:spcPct val="90000"/>
              </a:lnSpc>
              <a:spcBef>
                <a:spcPts val="500"/>
              </a:spcBef>
              <a:spcAft>
                <a:spcPts val="0"/>
              </a:spcAft>
              <a:buClr>
                <a:schemeClr val="lt1"/>
              </a:buClr>
              <a:buSzPts val="4400"/>
              <a:buNone/>
              <a:defRPr sz="4400" b="1">
                <a:solidFill>
                  <a:schemeClr val="lt1"/>
                </a:solidFill>
                <a:latin typeface="Arial Rounded"/>
                <a:ea typeface="Arial Rounded"/>
                <a:cs typeface="Arial Rounded"/>
                <a:sym typeface="Arial Rounded"/>
              </a:defRPr>
            </a:lvl3pPr>
            <a:lvl4pPr marL="1828800" lvl="3" indent="-228600" algn="l">
              <a:lnSpc>
                <a:spcPct val="90000"/>
              </a:lnSpc>
              <a:spcBef>
                <a:spcPts val="500"/>
              </a:spcBef>
              <a:spcAft>
                <a:spcPts val="0"/>
              </a:spcAft>
              <a:buClr>
                <a:schemeClr val="lt1"/>
              </a:buClr>
              <a:buSzPts val="4400"/>
              <a:buNone/>
              <a:defRPr sz="4400" b="1">
                <a:solidFill>
                  <a:schemeClr val="lt1"/>
                </a:solidFill>
                <a:latin typeface="Arial Rounded"/>
                <a:ea typeface="Arial Rounded"/>
                <a:cs typeface="Arial Rounded"/>
                <a:sym typeface="Arial Rounded"/>
              </a:defRPr>
            </a:lvl4pPr>
            <a:lvl5pPr marL="2286000" lvl="4" indent="-228600" algn="l">
              <a:lnSpc>
                <a:spcPct val="90000"/>
              </a:lnSpc>
              <a:spcBef>
                <a:spcPts val="500"/>
              </a:spcBef>
              <a:spcAft>
                <a:spcPts val="0"/>
              </a:spcAft>
              <a:buClr>
                <a:schemeClr val="lt1"/>
              </a:buClr>
              <a:buSzPts val="4400"/>
              <a:buNone/>
              <a:defRPr sz="4400" b="1">
                <a:solidFill>
                  <a:schemeClr val="lt1"/>
                </a:solidFill>
                <a:latin typeface="Arial Rounded"/>
                <a:ea typeface="Arial Rounded"/>
                <a:cs typeface="Arial Rounded"/>
                <a:sym typeface="Arial Rounde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139" name="Google Shape;139;p71"/>
          <p:cNvPicPr preferRelativeResize="0"/>
          <p:nvPr/>
        </p:nvPicPr>
        <p:blipFill rotWithShape="1">
          <a:blip r:embed="rId4">
            <a:alphaModFix/>
          </a:blip>
          <a:srcRect/>
          <a:stretch/>
        </p:blipFill>
        <p:spPr>
          <a:xfrm>
            <a:off x="8589173" y="5547994"/>
            <a:ext cx="1149350" cy="78318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91"/>
        <p:cNvGrpSpPr/>
        <p:nvPr/>
      </p:nvGrpSpPr>
      <p:grpSpPr>
        <a:xfrm>
          <a:off x="0" y="0"/>
          <a:ext cx="0" cy="0"/>
          <a:chOff x="0" y="0"/>
          <a:chExt cx="0" cy="0"/>
        </a:xfrm>
      </p:grpSpPr>
      <p:sp>
        <p:nvSpPr>
          <p:cNvPr id="192" name="Google Shape;192;p80"/>
          <p:cNvSpPr/>
          <p:nvPr/>
        </p:nvSpPr>
        <p:spPr>
          <a:xfrm flipH="1">
            <a:off x="0" y="-52592"/>
            <a:ext cx="12188825" cy="2911642"/>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pic>
        <p:nvPicPr>
          <p:cNvPr id="193" name="Google Shape;193;p80" descr="ace_logo_no_tagline (1).png"/>
          <p:cNvPicPr preferRelativeResize="0"/>
          <p:nvPr/>
        </p:nvPicPr>
        <p:blipFill rotWithShape="1">
          <a:blip r:embed="rId2">
            <a:alphaModFix/>
          </a:blip>
          <a:srcRect/>
          <a:stretch/>
        </p:blipFill>
        <p:spPr>
          <a:xfrm>
            <a:off x="535241" y="3438989"/>
            <a:ext cx="3828937" cy="2388529"/>
          </a:xfrm>
          <a:prstGeom prst="rect">
            <a:avLst/>
          </a:prstGeom>
          <a:noFill/>
          <a:ln>
            <a:noFill/>
          </a:ln>
        </p:spPr>
      </p:pic>
      <p:sp>
        <p:nvSpPr>
          <p:cNvPr id="194" name="Google Shape;194;p80"/>
          <p:cNvSpPr txBox="1">
            <a:spLocks noGrp="1"/>
          </p:cNvSpPr>
          <p:nvPr>
            <p:ph type="title"/>
          </p:nvPr>
        </p:nvSpPr>
        <p:spPr>
          <a:xfrm>
            <a:off x="839788" y="457200"/>
            <a:ext cx="749431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400"/>
              <a:buFont typeface="Arial Rounded"/>
              <a:buNone/>
              <a:defRPr sz="5400" b="0">
                <a:solidFill>
                  <a:schemeClr val="lt1"/>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5" name="Google Shape;195;p80"/>
          <p:cNvSpPr txBox="1">
            <a:spLocks noGrp="1"/>
          </p:cNvSpPr>
          <p:nvPr>
            <p:ph type="body" idx="1"/>
          </p:nvPr>
        </p:nvSpPr>
        <p:spPr>
          <a:xfrm>
            <a:off x="5248003" y="3429001"/>
            <a:ext cx="6172200" cy="3276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2"/>
              </a:buClr>
              <a:buSzPts val="2400"/>
              <a:buChar char="•"/>
              <a:defRPr sz="2400">
                <a:solidFill>
                  <a:schemeClr val="dk2"/>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sz="2400">
                <a:solidFill>
                  <a:schemeClr val="dk2"/>
                </a:solidFill>
                <a:latin typeface="Arial"/>
                <a:ea typeface="Arial"/>
                <a:cs typeface="Arial"/>
                <a:sym typeface="Arial"/>
              </a:defRPr>
            </a:lvl2pPr>
            <a:lvl3pPr marL="1371600" lvl="2" indent="-381000" algn="l">
              <a:lnSpc>
                <a:spcPct val="90000"/>
              </a:lnSpc>
              <a:spcBef>
                <a:spcPts val="500"/>
              </a:spcBef>
              <a:spcAft>
                <a:spcPts val="0"/>
              </a:spcAft>
              <a:buClr>
                <a:schemeClr val="dk2"/>
              </a:buClr>
              <a:buSzPts val="2400"/>
              <a:buChar char="•"/>
              <a:defRPr sz="2400">
                <a:solidFill>
                  <a:schemeClr val="dk2"/>
                </a:solidFill>
                <a:latin typeface="Arial"/>
                <a:ea typeface="Arial"/>
                <a:cs typeface="Arial"/>
                <a:sym typeface="Arial"/>
              </a:defRPr>
            </a:lvl3pPr>
            <a:lvl4pPr marL="1828800" lvl="3" indent="-381000" algn="l">
              <a:lnSpc>
                <a:spcPct val="90000"/>
              </a:lnSpc>
              <a:spcBef>
                <a:spcPts val="500"/>
              </a:spcBef>
              <a:spcAft>
                <a:spcPts val="0"/>
              </a:spcAft>
              <a:buClr>
                <a:schemeClr val="dk2"/>
              </a:buClr>
              <a:buSzPts val="2400"/>
              <a:buChar char="•"/>
              <a:defRPr sz="2400">
                <a:solidFill>
                  <a:schemeClr val="dk2"/>
                </a:solidFill>
                <a:latin typeface="Arial"/>
                <a:ea typeface="Arial"/>
                <a:cs typeface="Arial"/>
                <a:sym typeface="Arial"/>
              </a:defRPr>
            </a:lvl4pPr>
            <a:lvl5pPr marL="2286000" lvl="4" indent="-381000" algn="l">
              <a:lnSpc>
                <a:spcPct val="90000"/>
              </a:lnSpc>
              <a:spcBef>
                <a:spcPts val="500"/>
              </a:spcBef>
              <a:spcAft>
                <a:spcPts val="0"/>
              </a:spcAft>
              <a:buClr>
                <a:schemeClr val="dk2"/>
              </a:buClr>
              <a:buSzPts val="2400"/>
              <a:buChar char="•"/>
              <a:defRPr sz="2400">
                <a:solidFill>
                  <a:schemeClr val="dk2"/>
                </a:solidFill>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6DBED-6AB0-7C46-A01B-C46293BF7C23}"/>
              </a:ext>
            </a:extLst>
          </p:cNvPr>
          <p:cNvSpPr/>
          <p:nvPr userDrawn="1"/>
        </p:nvSpPr>
        <p:spPr>
          <a:xfrm rot="10800000" flipV="1">
            <a:off x="0" y="-52592"/>
            <a:ext cx="12188825" cy="2911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Picture 8" descr="ace_logo_no_tagline (1).png">
            <a:extLst>
              <a:ext uri="{FF2B5EF4-FFF2-40B4-BE49-F238E27FC236}">
                <a16:creationId xmlns:a16="http://schemas.microsoft.com/office/drawing/2014/main" id="{F86EE87F-EC5C-6642-8C14-D1679AC72B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5241" y="3438989"/>
            <a:ext cx="3828937" cy="2388529"/>
          </a:xfrm>
          <a:prstGeom prst="rect">
            <a:avLst/>
          </a:prstGeom>
          <a:noFill/>
          <a:ln w="9525">
            <a:noFill/>
            <a:miter lim="800000"/>
            <a:headEnd/>
            <a:tailEnd/>
          </a:ln>
        </p:spPr>
      </p:pic>
      <p:sp>
        <p:nvSpPr>
          <p:cNvPr id="10" name="Title 1">
            <a:extLst>
              <a:ext uri="{FF2B5EF4-FFF2-40B4-BE49-F238E27FC236}">
                <a16:creationId xmlns:a16="http://schemas.microsoft.com/office/drawing/2014/main" id="{059E1526-5C77-9444-B3EC-230B66499D50}"/>
              </a:ext>
            </a:extLst>
          </p:cNvPr>
          <p:cNvSpPr>
            <a:spLocks noGrp="1"/>
          </p:cNvSpPr>
          <p:nvPr>
            <p:ph type="title"/>
          </p:nvPr>
        </p:nvSpPr>
        <p:spPr>
          <a:xfrm>
            <a:off x="839788" y="457200"/>
            <a:ext cx="7494315" cy="1600200"/>
          </a:xfrm>
        </p:spPr>
        <p:txBody>
          <a:bodyPr anchor="b">
            <a:noAutofit/>
          </a:bodyPr>
          <a:lstStyle>
            <a:lvl1pPr>
              <a:defRPr sz="5400">
                <a:solidFill>
                  <a:schemeClr val="bg1"/>
                </a:solidFill>
                <a:latin typeface="Arial Rounded MT Bold" panose="020F0704030504030204" pitchFamily="34"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8C9500BD-CAD8-EF4E-A6A5-21AC83339C9A}"/>
              </a:ext>
            </a:extLst>
          </p:cNvPr>
          <p:cNvSpPr>
            <a:spLocks noGrp="1"/>
          </p:cNvSpPr>
          <p:nvPr>
            <p:ph idx="1"/>
          </p:nvPr>
        </p:nvSpPr>
        <p:spPr>
          <a:xfrm>
            <a:off x="5248003" y="3429001"/>
            <a:ext cx="6172200" cy="3276600"/>
          </a:xfrm>
        </p:spPr>
        <p:txBody>
          <a:bodyPr>
            <a:normAutofit/>
          </a:bodyPr>
          <a:lstStyle>
            <a:lvl1pPr>
              <a:defRPr sz="2400">
                <a:solidFill>
                  <a:schemeClr val="tx2"/>
                </a:solidFill>
                <a:latin typeface="Arial" panose="020B0604020202020204" pitchFamily="34" charset="0"/>
                <a:cs typeface="Arial" panose="020B0604020202020204" pitchFamily="34" charset="0"/>
              </a:defRPr>
            </a:lvl1pPr>
            <a:lvl2pPr>
              <a:defRPr sz="24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5882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6DBED-6AB0-7C46-A01B-C46293BF7C23}"/>
              </a:ext>
            </a:extLst>
          </p:cNvPr>
          <p:cNvSpPr/>
          <p:nvPr userDrawn="1"/>
        </p:nvSpPr>
        <p:spPr>
          <a:xfrm rot="10800000" flipV="1">
            <a:off x="0" y="-52592"/>
            <a:ext cx="12188825" cy="29116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Picture 8" descr="ace_logo_no_tagline (1).png">
            <a:extLst>
              <a:ext uri="{FF2B5EF4-FFF2-40B4-BE49-F238E27FC236}">
                <a16:creationId xmlns:a16="http://schemas.microsoft.com/office/drawing/2014/main" id="{F86EE87F-EC5C-6642-8C14-D1679AC72B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5241" y="3438989"/>
            <a:ext cx="3828937" cy="2388529"/>
          </a:xfrm>
          <a:prstGeom prst="rect">
            <a:avLst/>
          </a:prstGeom>
          <a:noFill/>
          <a:ln w="9525">
            <a:noFill/>
            <a:miter lim="800000"/>
            <a:headEnd/>
            <a:tailEnd/>
          </a:ln>
        </p:spPr>
      </p:pic>
      <p:sp>
        <p:nvSpPr>
          <p:cNvPr id="10" name="Title 1">
            <a:extLst>
              <a:ext uri="{FF2B5EF4-FFF2-40B4-BE49-F238E27FC236}">
                <a16:creationId xmlns:a16="http://schemas.microsoft.com/office/drawing/2014/main" id="{059E1526-5C77-9444-B3EC-230B66499D50}"/>
              </a:ext>
            </a:extLst>
          </p:cNvPr>
          <p:cNvSpPr>
            <a:spLocks noGrp="1"/>
          </p:cNvSpPr>
          <p:nvPr>
            <p:ph type="title"/>
          </p:nvPr>
        </p:nvSpPr>
        <p:spPr>
          <a:xfrm>
            <a:off x="839788" y="457200"/>
            <a:ext cx="7494315" cy="1600200"/>
          </a:xfrm>
        </p:spPr>
        <p:txBody>
          <a:bodyPr anchor="b">
            <a:noAutofit/>
          </a:bodyPr>
          <a:lstStyle>
            <a:lvl1pPr>
              <a:defRPr sz="5400">
                <a:solidFill>
                  <a:schemeClr val="bg1"/>
                </a:solidFill>
                <a:latin typeface="Arial Rounded MT Bold" panose="020F0704030504030204" pitchFamily="34"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8C9500BD-CAD8-EF4E-A6A5-21AC83339C9A}"/>
              </a:ext>
            </a:extLst>
          </p:cNvPr>
          <p:cNvSpPr>
            <a:spLocks noGrp="1"/>
          </p:cNvSpPr>
          <p:nvPr>
            <p:ph idx="1"/>
          </p:nvPr>
        </p:nvSpPr>
        <p:spPr>
          <a:xfrm>
            <a:off x="5248003" y="3429001"/>
            <a:ext cx="6172200" cy="3276600"/>
          </a:xfrm>
        </p:spPr>
        <p:txBody>
          <a:bodyPr>
            <a:normAutofit/>
          </a:bodyPr>
          <a:lstStyle>
            <a:lvl1pPr>
              <a:defRPr sz="2400">
                <a:solidFill>
                  <a:schemeClr val="tx2"/>
                </a:solidFill>
                <a:latin typeface="Arial" panose="020B0604020202020204" pitchFamily="34" charset="0"/>
                <a:cs typeface="Arial" panose="020B0604020202020204" pitchFamily="34" charset="0"/>
              </a:defRPr>
            </a:lvl1pPr>
            <a:lvl2pPr>
              <a:defRPr sz="24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70969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6893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2C65-74EB-064B-B157-5F5BC4DA6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0C27BD-B185-C34E-AD34-DB3F2A57EC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F95CB9-90C6-2546-AEC6-245B3B2B998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942C686-F610-D544-9B11-E1C2D3C9A63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919552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1158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B2DD-960F-0648-B8C0-14F617CA59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F7943-DF46-9B4B-A51F-C466EAA7D4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E54C5-4B89-B747-B6FE-E08A13A0B57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F54D6EC-F90D-EA4B-9A12-9082F419C1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8C57CE-DB0F-404B-A2B9-32F8F266180E}"/>
              </a:ext>
            </a:extLst>
          </p:cNvPr>
          <p:cNvSpPr>
            <a:spLocks noGrp="1"/>
          </p:cNvSpPr>
          <p:nvPr>
            <p:ph type="sldNum" sz="quarter" idx="12"/>
          </p:nvPr>
        </p:nvSpPr>
        <p:spPr>
          <a:xfrm>
            <a:off x="8610600" y="6356350"/>
            <a:ext cx="2743200" cy="365125"/>
          </a:xfrm>
          <a:prstGeom prst="rect">
            <a:avLst/>
          </a:prstGeom>
        </p:spPr>
        <p:txBody>
          <a:bodyPr/>
          <a:lstStyle/>
          <a:p>
            <a:fld id="{95ED56B5-5B61-A347-946A-004FE9553383}" type="slidenum">
              <a:rPr lang="en-US" smtClean="0"/>
              <a:t>‹#›</a:t>
            </a:fld>
            <a:endParaRPr lang="en-US" dirty="0"/>
          </a:p>
        </p:txBody>
      </p:sp>
    </p:spTree>
    <p:extLst>
      <p:ext uri="{BB962C8B-B14F-4D97-AF65-F5344CB8AC3E}">
        <p14:creationId xmlns:p14="http://schemas.microsoft.com/office/powerpoint/2010/main" val="4004800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BD2786-FDB8-1245-B911-38119681A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7E258B-0D27-5E4E-949A-B2CE9ADC92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D0F9E-27D3-4A49-A9BE-FEFDD4E26CC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6FB2AEB-01AA-A44D-8388-2CD684883F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2C8D5E-95B2-EC47-865D-03E0B5EB0166}"/>
              </a:ext>
            </a:extLst>
          </p:cNvPr>
          <p:cNvSpPr>
            <a:spLocks noGrp="1"/>
          </p:cNvSpPr>
          <p:nvPr>
            <p:ph type="sldNum" sz="quarter" idx="12"/>
          </p:nvPr>
        </p:nvSpPr>
        <p:spPr>
          <a:xfrm>
            <a:off x="8610600" y="6356350"/>
            <a:ext cx="2743200" cy="365125"/>
          </a:xfrm>
          <a:prstGeom prst="rect">
            <a:avLst/>
          </a:prstGeom>
        </p:spPr>
        <p:txBody>
          <a:bodyPr/>
          <a:lstStyle/>
          <a:p>
            <a:fld id="{95ED56B5-5B61-A347-946A-004FE9553383}" type="slidenum">
              <a:rPr lang="en-US" smtClean="0"/>
              <a:t>‹#›</a:t>
            </a:fld>
            <a:endParaRPr lang="en-US" dirty="0"/>
          </a:p>
        </p:txBody>
      </p:sp>
    </p:spTree>
    <p:extLst>
      <p:ext uri="{BB962C8B-B14F-4D97-AF65-F5344CB8AC3E}">
        <p14:creationId xmlns:p14="http://schemas.microsoft.com/office/powerpoint/2010/main" val="19473088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6_Slid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7175DDA8-1410-C540-B28C-0C44282ADF7C}"/>
              </a:ext>
            </a:extLst>
          </p:cNvPr>
          <p:cNvSpPr>
            <a:spLocks noGrp="1"/>
          </p:cNvSpPr>
          <p:nvPr>
            <p:ph type="pic" sz="quarter" idx="15"/>
          </p:nvPr>
        </p:nvSpPr>
        <p:spPr>
          <a:xfrm>
            <a:off x="6944322" y="937953"/>
            <a:ext cx="1241690" cy="1241366"/>
          </a:xfrm>
          <a:prstGeom prst="ellipse">
            <a:avLst/>
          </a:prstGeom>
          <a:solidFill>
            <a:schemeClr val="bg1">
              <a:lumMod val="95000"/>
            </a:schemeClr>
          </a:solidFill>
        </p:spPr>
        <p:txBody>
          <a:bodyPr>
            <a:normAutofit/>
          </a:bodyPr>
          <a:lstStyle>
            <a:lvl1pPr>
              <a:defRPr sz="1051"/>
            </a:lvl1pPr>
          </a:lstStyle>
          <a:p>
            <a:endParaRPr lang="en-US" dirty="0"/>
          </a:p>
        </p:txBody>
      </p:sp>
      <p:sp>
        <p:nvSpPr>
          <p:cNvPr id="6" name="Picture Placeholder 8">
            <a:extLst>
              <a:ext uri="{FF2B5EF4-FFF2-40B4-BE49-F238E27FC236}">
                <a16:creationId xmlns:a16="http://schemas.microsoft.com/office/drawing/2014/main" id="{531C63E9-7627-CE41-A221-A5A878B7FDC4}"/>
              </a:ext>
            </a:extLst>
          </p:cNvPr>
          <p:cNvSpPr>
            <a:spLocks noGrp="1"/>
          </p:cNvSpPr>
          <p:nvPr>
            <p:ph type="pic" sz="quarter" idx="16"/>
          </p:nvPr>
        </p:nvSpPr>
        <p:spPr>
          <a:xfrm>
            <a:off x="6944322" y="2808315"/>
            <a:ext cx="1241690" cy="1241366"/>
          </a:xfrm>
          <a:prstGeom prst="ellipse">
            <a:avLst/>
          </a:prstGeom>
          <a:solidFill>
            <a:schemeClr val="bg1">
              <a:lumMod val="95000"/>
            </a:schemeClr>
          </a:solidFill>
        </p:spPr>
        <p:txBody>
          <a:bodyPr>
            <a:normAutofit/>
          </a:bodyPr>
          <a:lstStyle>
            <a:lvl1pPr>
              <a:defRPr sz="1051"/>
            </a:lvl1pPr>
          </a:lstStyle>
          <a:p>
            <a:endParaRPr lang="en-US" dirty="0"/>
          </a:p>
        </p:txBody>
      </p:sp>
      <p:sp>
        <p:nvSpPr>
          <p:cNvPr id="7" name="Picture Placeholder 8">
            <a:extLst>
              <a:ext uri="{FF2B5EF4-FFF2-40B4-BE49-F238E27FC236}">
                <a16:creationId xmlns:a16="http://schemas.microsoft.com/office/drawing/2014/main" id="{D0F92E5C-D3D8-9148-82D2-8DEC5FD0F48A}"/>
              </a:ext>
            </a:extLst>
          </p:cNvPr>
          <p:cNvSpPr>
            <a:spLocks noGrp="1"/>
          </p:cNvSpPr>
          <p:nvPr>
            <p:ph type="pic" sz="quarter" idx="17"/>
          </p:nvPr>
        </p:nvSpPr>
        <p:spPr>
          <a:xfrm>
            <a:off x="6944322" y="4678677"/>
            <a:ext cx="1241690" cy="1241366"/>
          </a:xfrm>
          <a:prstGeom prst="ellipse">
            <a:avLst/>
          </a:prstGeom>
          <a:solidFill>
            <a:schemeClr val="bg1">
              <a:lumMod val="95000"/>
            </a:schemeClr>
          </a:solidFill>
        </p:spPr>
        <p:txBody>
          <a:bodyPr>
            <a:normAutofit/>
          </a:bodyPr>
          <a:lstStyle>
            <a:lvl1pPr>
              <a:defRPr sz="1051"/>
            </a:lvl1pPr>
          </a:lstStyle>
          <a:p>
            <a:endParaRPr lang="en-US" dirty="0"/>
          </a:p>
        </p:txBody>
      </p:sp>
    </p:spTree>
    <p:extLst>
      <p:ext uri="{BB962C8B-B14F-4D97-AF65-F5344CB8AC3E}">
        <p14:creationId xmlns:p14="http://schemas.microsoft.com/office/powerpoint/2010/main" val="26795941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7E465E88-AC9E-7649-A9D4-DBC95D192B9E}"/>
              </a:ext>
            </a:extLst>
          </p:cNvPr>
          <p:cNvSpPr>
            <a:spLocks noGrp="1"/>
          </p:cNvSpPr>
          <p:nvPr>
            <p:ph type="pic" sz="quarter" idx="14"/>
          </p:nvPr>
        </p:nvSpPr>
        <p:spPr>
          <a:xfrm>
            <a:off x="-186102" y="-171450"/>
            <a:ext cx="12564206" cy="7200899"/>
          </a:xfrm>
          <a:prstGeom prst="rect">
            <a:avLst/>
          </a:prstGeom>
          <a:solidFill>
            <a:schemeClr val="bg1">
              <a:lumMod val="95000"/>
            </a:schemeClr>
          </a:solidFill>
        </p:spPr>
        <p:txBody>
          <a:bodyPr>
            <a:normAutofit/>
          </a:bodyPr>
          <a:lstStyle>
            <a:lvl1pPr>
              <a:defRPr sz="1051"/>
            </a:lvl1pPr>
          </a:lstStyle>
          <a:p>
            <a:endParaRPr lang="en-US" dirty="0"/>
          </a:p>
        </p:txBody>
      </p:sp>
    </p:spTree>
    <p:extLst>
      <p:ext uri="{BB962C8B-B14F-4D97-AF65-F5344CB8AC3E}">
        <p14:creationId xmlns:p14="http://schemas.microsoft.com/office/powerpoint/2010/main" val="33837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6"/>
        <p:cNvGrpSpPr/>
        <p:nvPr/>
      </p:nvGrpSpPr>
      <p:grpSpPr>
        <a:xfrm>
          <a:off x="0" y="0"/>
          <a:ext cx="0" cy="0"/>
          <a:chOff x="0" y="0"/>
          <a:chExt cx="0" cy="0"/>
        </a:xfrm>
      </p:grpSpPr>
      <p:sp>
        <p:nvSpPr>
          <p:cNvPr id="197" name="Google Shape;197;p8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8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9" name="Google Shape;199;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0" name="Google Shape;200;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1"/>
        <p:cNvGrpSpPr/>
        <p:nvPr/>
      </p:nvGrpSpPr>
      <p:grpSpPr>
        <a:xfrm>
          <a:off x="0" y="0"/>
          <a:ext cx="0" cy="0"/>
          <a:chOff x="0" y="0"/>
          <a:chExt cx="0" cy="0"/>
        </a:xfrm>
      </p:grpSpPr>
      <p:sp>
        <p:nvSpPr>
          <p:cNvPr id="202" name="Google Shape;202;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8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5" name="Google Shape;205;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6" name="Google Shape;206;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7"/>
        <p:cNvGrpSpPr/>
        <p:nvPr/>
      </p:nvGrpSpPr>
      <p:grpSpPr>
        <a:xfrm>
          <a:off x="0" y="0"/>
          <a:ext cx="0" cy="0"/>
          <a:chOff x="0" y="0"/>
          <a:chExt cx="0" cy="0"/>
        </a:xfrm>
      </p:grpSpPr>
      <p:sp>
        <p:nvSpPr>
          <p:cNvPr id="208" name="Google Shape;208;p8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8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1" name="Google Shape;211;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2" name="Google Shape;212;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Slide">
  <p:cSld name="6_Slide">
    <p:spTree>
      <p:nvGrpSpPr>
        <p:cNvPr id="1" name="Shape 213"/>
        <p:cNvGrpSpPr/>
        <p:nvPr/>
      </p:nvGrpSpPr>
      <p:grpSpPr>
        <a:xfrm>
          <a:off x="0" y="0"/>
          <a:ext cx="0" cy="0"/>
          <a:chOff x="0" y="0"/>
          <a:chExt cx="0" cy="0"/>
        </a:xfrm>
      </p:grpSpPr>
      <p:sp>
        <p:nvSpPr>
          <p:cNvPr id="214" name="Google Shape;214;p84"/>
          <p:cNvSpPr>
            <a:spLocks noGrp="1"/>
          </p:cNvSpPr>
          <p:nvPr>
            <p:ph type="pic" idx="2"/>
          </p:nvPr>
        </p:nvSpPr>
        <p:spPr>
          <a:xfrm>
            <a:off x="6944322" y="937953"/>
            <a:ext cx="1241690" cy="1241366"/>
          </a:xfrm>
          <a:prstGeom prst="ellipse">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051"/>
              <a:buFont typeface="Arial"/>
              <a:buChar char="•"/>
              <a:defRPr sz="105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15" name="Google Shape;215;p84"/>
          <p:cNvSpPr>
            <a:spLocks noGrp="1"/>
          </p:cNvSpPr>
          <p:nvPr>
            <p:ph type="pic" idx="3"/>
          </p:nvPr>
        </p:nvSpPr>
        <p:spPr>
          <a:xfrm>
            <a:off x="6944322" y="2808315"/>
            <a:ext cx="1241690" cy="1241366"/>
          </a:xfrm>
          <a:prstGeom prst="ellipse">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051"/>
              <a:buFont typeface="Arial"/>
              <a:buChar char="•"/>
              <a:defRPr sz="105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16" name="Google Shape;216;p84"/>
          <p:cNvSpPr>
            <a:spLocks noGrp="1"/>
          </p:cNvSpPr>
          <p:nvPr>
            <p:ph type="pic" idx="4"/>
          </p:nvPr>
        </p:nvSpPr>
        <p:spPr>
          <a:xfrm>
            <a:off x="6944322" y="4678677"/>
            <a:ext cx="1241690" cy="1241366"/>
          </a:xfrm>
          <a:prstGeom prst="ellipse">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051"/>
              <a:buFont typeface="Arial"/>
              <a:buChar char="•"/>
              <a:defRPr sz="105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Image">
  <p:cSld name="Full Image">
    <p:spTree>
      <p:nvGrpSpPr>
        <p:cNvPr id="1" name="Shape 217"/>
        <p:cNvGrpSpPr/>
        <p:nvPr/>
      </p:nvGrpSpPr>
      <p:grpSpPr>
        <a:xfrm>
          <a:off x="0" y="0"/>
          <a:ext cx="0" cy="0"/>
          <a:chOff x="0" y="0"/>
          <a:chExt cx="0" cy="0"/>
        </a:xfrm>
      </p:grpSpPr>
      <p:sp>
        <p:nvSpPr>
          <p:cNvPr id="218" name="Google Shape;218;p85"/>
          <p:cNvSpPr>
            <a:spLocks noGrp="1"/>
          </p:cNvSpPr>
          <p:nvPr>
            <p:ph type="pic" idx="2"/>
          </p:nvPr>
        </p:nvSpPr>
        <p:spPr>
          <a:xfrm>
            <a:off x="-186102" y="-171450"/>
            <a:ext cx="12564207" cy="7200899"/>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051"/>
              <a:buFont typeface="Arial"/>
              <a:buChar char="•"/>
              <a:defRPr sz="1051"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059EC5-A327-4347-9313-2975845474E4}" type="datetimeFigureOut">
              <a:rPr lang="en-US"/>
              <a:pPr>
                <a:defRPr/>
              </a:pPr>
              <a:t>12/12/2022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E289DCC-5E0A-4D41-B4B2-906E30CE9308}" type="slidenum">
              <a:rPr lang="en-US" altLang="en-US"/>
              <a:pPr/>
              <a:t>‹#›</a:t>
            </a:fld>
            <a:endParaRPr lang="en-US" altLang="en-US" dirty="0"/>
          </a:p>
        </p:txBody>
      </p:sp>
    </p:spTree>
    <p:extLst>
      <p:ext uri="{BB962C8B-B14F-4D97-AF65-F5344CB8AC3E}">
        <p14:creationId xmlns:p14="http://schemas.microsoft.com/office/powerpoint/2010/main" val="328780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7613D54-AAE6-4C16-9AE5-21818644F4A7}" type="datetimeFigureOut">
              <a:rPr lang="en-US"/>
              <a:pPr>
                <a:defRPr/>
              </a:pPr>
              <a:t>12/12/2022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5114D72-C94B-46D4-B41B-1B53ACF1909B}" type="slidenum">
              <a:rPr lang="en-US" altLang="en-US"/>
              <a:pPr/>
              <a:t>‹#›</a:t>
            </a:fld>
            <a:endParaRPr lang="en-US" altLang="en-US" dirty="0"/>
          </a:p>
        </p:txBody>
      </p:sp>
    </p:spTree>
    <p:extLst>
      <p:ext uri="{BB962C8B-B14F-4D97-AF65-F5344CB8AC3E}">
        <p14:creationId xmlns:p14="http://schemas.microsoft.com/office/powerpoint/2010/main" val="7754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059EC5-A327-4347-9313-2975845474E4}" type="datetimeFigureOut">
              <a:rPr lang="en-US"/>
              <a:pPr>
                <a:defRPr/>
              </a:pPr>
              <a:t>12/12/2022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E289DCC-5E0A-4D41-B4B2-906E30CE9308}" type="slidenum">
              <a:rPr lang="en-US" altLang="en-US"/>
              <a:pPr/>
              <a:t>‹#›</a:t>
            </a:fld>
            <a:endParaRPr lang="en-US" altLang="en-US" dirty="0"/>
          </a:p>
        </p:txBody>
      </p:sp>
    </p:spTree>
    <p:extLst>
      <p:ext uri="{BB962C8B-B14F-4D97-AF65-F5344CB8AC3E}">
        <p14:creationId xmlns:p14="http://schemas.microsoft.com/office/powerpoint/2010/main" val="1683256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33C03D1-9591-470D-BEE4-690AAA49526E}" type="datetimeFigureOut">
              <a:rPr lang="en-US"/>
              <a:pPr>
                <a:defRPr/>
              </a:pPr>
              <a:t>12/12/2022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8FD229B-BA6D-4E82-AACD-2015B44DAE5C}" type="slidenum">
              <a:rPr lang="en-US" altLang="en-US"/>
              <a:pPr/>
              <a:t>‹#›</a:t>
            </a:fld>
            <a:endParaRPr lang="en-US" altLang="en-US" dirty="0"/>
          </a:p>
        </p:txBody>
      </p:sp>
    </p:spTree>
    <p:extLst>
      <p:ext uri="{BB962C8B-B14F-4D97-AF65-F5344CB8AC3E}">
        <p14:creationId xmlns:p14="http://schemas.microsoft.com/office/powerpoint/2010/main" val="9095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Only">
  <p:cSld name="2_Title Only">
    <p:bg>
      <p:bgPr>
        <a:solidFill>
          <a:schemeClr val="accent3"/>
        </a:solidFill>
        <a:effectLst/>
      </p:bgPr>
    </p:bg>
    <p:spTree>
      <p:nvGrpSpPr>
        <p:cNvPr id="1" name="Shape 140"/>
        <p:cNvGrpSpPr/>
        <p:nvPr/>
      </p:nvGrpSpPr>
      <p:grpSpPr>
        <a:xfrm>
          <a:off x="0" y="0"/>
          <a:ext cx="0" cy="0"/>
          <a:chOff x="0" y="0"/>
          <a:chExt cx="0" cy="0"/>
        </a:xfrm>
      </p:grpSpPr>
      <p:sp>
        <p:nvSpPr>
          <p:cNvPr id="141" name="Google Shape;141;p72"/>
          <p:cNvSpPr txBox="1">
            <a:spLocks noGrp="1"/>
          </p:cNvSpPr>
          <p:nvPr>
            <p:ph type="title"/>
          </p:nvPr>
        </p:nvSpPr>
        <p:spPr>
          <a:xfrm>
            <a:off x="838198" y="2103437"/>
            <a:ext cx="62157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Rounded"/>
              <a:buNone/>
              <a:defRPr sz="5400" b="0">
                <a:solidFill>
                  <a:schemeClr val="lt1"/>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42" name="Google Shape;142;p72" descr="A picture containing drawing&#10;&#10;Description automatically generated"/>
          <p:cNvPicPr preferRelativeResize="0"/>
          <p:nvPr/>
        </p:nvPicPr>
        <p:blipFill rotWithShape="1">
          <a:blip r:embed="rId2">
            <a:alphaModFix/>
          </a:blip>
          <a:srcRect/>
          <a:stretch/>
        </p:blipFill>
        <p:spPr>
          <a:xfrm>
            <a:off x="10325662" y="5523692"/>
            <a:ext cx="1562100" cy="1092200"/>
          </a:xfrm>
          <a:prstGeom prst="rect">
            <a:avLst/>
          </a:prstGeom>
          <a:noFill/>
          <a:ln>
            <a:noFill/>
          </a:ln>
        </p:spPr>
      </p:pic>
      <p:pic>
        <p:nvPicPr>
          <p:cNvPr id="143" name="Google Shape;143;p72" descr="A close up of a logo&#10;&#10;Description automatically generated"/>
          <p:cNvPicPr preferRelativeResize="0"/>
          <p:nvPr/>
        </p:nvPicPr>
        <p:blipFill rotWithShape="1">
          <a:blip r:embed="rId3">
            <a:alphaModFix amt="10000"/>
          </a:blip>
          <a:srcRect/>
          <a:stretch/>
        </p:blipFill>
        <p:spPr>
          <a:xfrm>
            <a:off x="5512526" y="-290692"/>
            <a:ext cx="4679785" cy="9408065"/>
          </a:xfrm>
          <a:prstGeom prst="rect">
            <a:avLst/>
          </a:prstGeom>
          <a:noFill/>
          <a:ln>
            <a:noFill/>
          </a:ln>
        </p:spPr>
      </p:pic>
      <p:pic>
        <p:nvPicPr>
          <p:cNvPr id="144" name="Google Shape;144;p72"/>
          <p:cNvPicPr preferRelativeResize="0"/>
          <p:nvPr/>
        </p:nvPicPr>
        <p:blipFill rotWithShape="1">
          <a:blip r:embed="rId4">
            <a:alphaModFix/>
          </a:blip>
          <a:srcRect/>
          <a:stretch/>
        </p:blipFill>
        <p:spPr>
          <a:xfrm>
            <a:off x="9131300" y="5771569"/>
            <a:ext cx="889000" cy="5964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73391D-1420-4007-B2C1-22A2833273B2}" type="datetimeFigureOut">
              <a:rPr lang="en-US"/>
              <a:pPr>
                <a:defRPr/>
              </a:pPr>
              <a:t>12/12/2022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ED26377-AAC0-491B-B10F-119EF4F8A425}" type="slidenum">
              <a:rPr lang="en-US" altLang="en-US"/>
              <a:pPr/>
              <a:t>‹#›</a:t>
            </a:fld>
            <a:endParaRPr lang="en-US" altLang="en-US" dirty="0"/>
          </a:p>
        </p:txBody>
      </p:sp>
    </p:spTree>
    <p:extLst>
      <p:ext uri="{BB962C8B-B14F-4D97-AF65-F5344CB8AC3E}">
        <p14:creationId xmlns:p14="http://schemas.microsoft.com/office/powerpoint/2010/main" val="367351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F3ED78-C142-483F-8AE7-78D22BD27BE7}" type="datetimeFigureOut">
              <a:rPr lang="en-US"/>
              <a:pPr>
                <a:defRPr/>
              </a:pPr>
              <a:t>12/12/2022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5F6C5366-9FA4-40D7-8C63-9861F495602E}" type="slidenum">
              <a:rPr lang="en-US" altLang="en-US"/>
              <a:pPr/>
              <a:t>‹#›</a:t>
            </a:fld>
            <a:endParaRPr lang="en-US" altLang="en-US" dirty="0"/>
          </a:p>
        </p:txBody>
      </p:sp>
    </p:spTree>
    <p:extLst>
      <p:ext uri="{BB962C8B-B14F-4D97-AF65-F5344CB8AC3E}">
        <p14:creationId xmlns:p14="http://schemas.microsoft.com/office/powerpoint/2010/main" val="428794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DDE43A-056C-4A11-ACC0-8B3216C3C480}" type="datetimeFigureOut">
              <a:rPr lang="en-US"/>
              <a:pPr>
                <a:defRPr/>
              </a:pPr>
              <a:t>12/12/2022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1BB7E4A3-4BE7-4E75-B948-9C7D9A0F4B38}" type="slidenum">
              <a:rPr lang="en-US" altLang="en-US"/>
              <a:pPr/>
              <a:t>‹#›</a:t>
            </a:fld>
            <a:endParaRPr lang="en-US" altLang="en-US" dirty="0"/>
          </a:p>
        </p:txBody>
      </p:sp>
    </p:spTree>
    <p:extLst>
      <p:ext uri="{BB962C8B-B14F-4D97-AF65-F5344CB8AC3E}">
        <p14:creationId xmlns:p14="http://schemas.microsoft.com/office/powerpoint/2010/main" val="598536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7D9647-FFAE-426D-9458-ADFBA7781C6C}" type="datetimeFigureOut">
              <a:rPr lang="en-US"/>
              <a:pPr>
                <a:defRPr/>
              </a:pPr>
              <a:t>12/12/2022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7DACD40-F34B-4BE6-8B39-F2C393BBB4A8}" type="slidenum">
              <a:rPr lang="en-US" altLang="en-US"/>
              <a:pPr/>
              <a:t>‹#›</a:t>
            </a:fld>
            <a:endParaRPr lang="en-US" altLang="en-US" dirty="0"/>
          </a:p>
        </p:txBody>
      </p:sp>
    </p:spTree>
    <p:extLst>
      <p:ext uri="{BB962C8B-B14F-4D97-AF65-F5344CB8AC3E}">
        <p14:creationId xmlns:p14="http://schemas.microsoft.com/office/powerpoint/2010/main" val="334661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59A816-F29D-490B-AC09-D429506A3AC8}" type="datetimeFigureOut">
              <a:rPr lang="en-US"/>
              <a:pPr>
                <a:defRPr/>
              </a:pPr>
              <a:t>12/12/2022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98CAEF5-4F7B-4EE3-9981-99F4BE759FDE}" type="slidenum">
              <a:rPr lang="en-US" altLang="en-US"/>
              <a:pPr/>
              <a:t>‹#›</a:t>
            </a:fld>
            <a:endParaRPr lang="en-US" altLang="en-US" dirty="0"/>
          </a:p>
        </p:txBody>
      </p:sp>
    </p:spTree>
    <p:extLst>
      <p:ext uri="{BB962C8B-B14F-4D97-AF65-F5344CB8AC3E}">
        <p14:creationId xmlns:p14="http://schemas.microsoft.com/office/powerpoint/2010/main" val="411878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64F510-26E5-4448-BEA3-21FC19C1148D}" type="datetimeFigureOut">
              <a:rPr lang="en-US"/>
              <a:pPr>
                <a:defRPr/>
              </a:pPr>
              <a:t>12/12/2022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B6526B5-6327-4113-821B-0A6857C76FB3}" type="slidenum">
              <a:rPr lang="en-US" altLang="en-US"/>
              <a:pPr/>
              <a:t>‹#›</a:t>
            </a:fld>
            <a:endParaRPr lang="en-US" altLang="en-US" dirty="0"/>
          </a:p>
        </p:txBody>
      </p:sp>
    </p:spTree>
    <p:extLst>
      <p:ext uri="{BB962C8B-B14F-4D97-AF65-F5344CB8AC3E}">
        <p14:creationId xmlns:p14="http://schemas.microsoft.com/office/powerpoint/2010/main" val="2841797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95912B-E188-49B8-A669-F4837F4F978B}" type="datetimeFigureOut">
              <a:rPr lang="en-US"/>
              <a:pPr>
                <a:defRPr/>
              </a:pPr>
              <a:t>12/12/2022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4B70394-EA4D-408E-A0F4-4A187C7066A9}" type="slidenum">
              <a:rPr lang="en-US" altLang="en-US"/>
              <a:pPr/>
              <a:t>‹#›</a:t>
            </a:fld>
            <a:endParaRPr lang="en-US" altLang="en-US" dirty="0"/>
          </a:p>
        </p:txBody>
      </p:sp>
    </p:spTree>
    <p:extLst>
      <p:ext uri="{BB962C8B-B14F-4D97-AF65-F5344CB8AC3E}">
        <p14:creationId xmlns:p14="http://schemas.microsoft.com/office/powerpoint/2010/main" val="886492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450303-8818-4CD6-8314-B8CA253B5B61}" type="datetimeFigureOut">
              <a:rPr lang="en-US"/>
              <a:pPr>
                <a:defRPr/>
              </a:pPr>
              <a:t>12/12/2022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98725B8-F741-4FB7-B3B8-4F8706B38304}" type="slidenum">
              <a:rPr lang="en-US" altLang="en-US"/>
              <a:pPr/>
              <a:t>‹#›</a:t>
            </a:fld>
            <a:endParaRPr lang="en-US" altLang="en-US" dirty="0"/>
          </a:p>
        </p:txBody>
      </p:sp>
    </p:spTree>
    <p:extLst>
      <p:ext uri="{BB962C8B-B14F-4D97-AF65-F5344CB8AC3E}">
        <p14:creationId xmlns:p14="http://schemas.microsoft.com/office/powerpoint/2010/main" val="2864678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C3D9-88A9-1A04-1785-40DF0C8A87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9FAAD-50B0-EF08-CCCA-DDEC47F6A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87544A-7DC9-CDCE-400B-263670BC1344}"/>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5" name="Footer Placeholder 4">
            <a:extLst>
              <a:ext uri="{FF2B5EF4-FFF2-40B4-BE49-F238E27FC236}">
                <a16:creationId xmlns:a16="http://schemas.microsoft.com/office/drawing/2014/main" id="{4B6C0555-DA4D-6EA4-CC16-933D88108E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D09B95-AE10-B892-F39B-D8595DCB1688}"/>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2413405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70BC-5BEB-78D0-DC14-B9820E06A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53929-6817-CA9C-CA95-7C1133C41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C86E2-4AA1-8EC3-799F-366330FB66C6}"/>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5" name="Footer Placeholder 4">
            <a:extLst>
              <a:ext uri="{FF2B5EF4-FFF2-40B4-BE49-F238E27FC236}">
                <a16:creationId xmlns:a16="http://schemas.microsoft.com/office/drawing/2014/main" id="{1D1C5462-20AB-F340-A0B6-AAC4692E2A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89638-A25F-48E8-7B7C-A2825EFD7717}"/>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257783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le Only">
  <p:cSld name="5_Title Only">
    <p:bg>
      <p:bgPr>
        <a:solidFill>
          <a:schemeClr val="accent1"/>
        </a:solidFill>
        <a:effectLst/>
      </p:bgPr>
    </p:bg>
    <p:spTree>
      <p:nvGrpSpPr>
        <p:cNvPr id="1" name="Shape 145"/>
        <p:cNvGrpSpPr/>
        <p:nvPr/>
      </p:nvGrpSpPr>
      <p:grpSpPr>
        <a:xfrm>
          <a:off x="0" y="0"/>
          <a:ext cx="0" cy="0"/>
          <a:chOff x="0" y="0"/>
          <a:chExt cx="0" cy="0"/>
        </a:xfrm>
      </p:grpSpPr>
      <p:sp>
        <p:nvSpPr>
          <p:cNvPr id="146" name="Google Shape;146;p73"/>
          <p:cNvSpPr txBox="1">
            <a:spLocks noGrp="1"/>
          </p:cNvSpPr>
          <p:nvPr>
            <p:ph type="title"/>
          </p:nvPr>
        </p:nvSpPr>
        <p:spPr>
          <a:xfrm>
            <a:off x="838198" y="2103437"/>
            <a:ext cx="621574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Rounded"/>
              <a:buNone/>
              <a:defRPr sz="5400" b="0">
                <a:solidFill>
                  <a:schemeClr val="lt1"/>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47" name="Google Shape;147;p73" descr="A picture containing drawing&#10;&#10;Description automatically generated"/>
          <p:cNvPicPr preferRelativeResize="0"/>
          <p:nvPr/>
        </p:nvPicPr>
        <p:blipFill rotWithShape="1">
          <a:blip r:embed="rId2">
            <a:alphaModFix/>
          </a:blip>
          <a:srcRect/>
          <a:stretch/>
        </p:blipFill>
        <p:spPr>
          <a:xfrm>
            <a:off x="10325662" y="5523692"/>
            <a:ext cx="1562100" cy="1092200"/>
          </a:xfrm>
          <a:prstGeom prst="rect">
            <a:avLst/>
          </a:prstGeom>
          <a:noFill/>
          <a:ln>
            <a:noFill/>
          </a:ln>
        </p:spPr>
      </p:pic>
      <p:pic>
        <p:nvPicPr>
          <p:cNvPr id="148" name="Google Shape;148;p73" descr="A close up of a logo&#10;&#10;Description automatically generated"/>
          <p:cNvPicPr preferRelativeResize="0"/>
          <p:nvPr/>
        </p:nvPicPr>
        <p:blipFill rotWithShape="1">
          <a:blip r:embed="rId3">
            <a:alphaModFix amt="10000"/>
          </a:blip>
          <a:srcRect/>
          <a:stretch/>
        </p:blipFill>
        <p:spPr>
          <a:xfrm>
            <a:off x="5512526" y="-290692"/>
            <a:ext cx="4679785" cy="9408065"/>
          </a:xfrm>
          <a:prstGeom prst="rect">
            <a:avLst/>
          </a:prstGeom>
          <a:noFill/>
          <a:ln>
            <a:noFill/>
          </a:ln>
        </p:spPr>
      </p:pic>
      <p:pic>
        <p:nvPicPr>
          <p:cNvPr id="149" name="Google Shape;149;p73"/>
          <p:cNvPicPr preferRelativeResize="0"/>
          <p:nvPr/>
        </p:nvPicPr>
        <p:blipFill rotWithShape="1">
          <a:blip r:embed="rId4">
            <a:alphaModFix/>
          </a:blip>
          <a:srcRect/>
          <a:stretch/>
        </p:blipFill>
        <p:spPr>
          <a:xfrm>
            <a:off x="9131300" y="5771569"/>
            <a:ext cx="889000" cy="59644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F7BC-DB8C-E2FE-6625-D44897786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E61343-5AF2-9703-A6A5-2D3E46D38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2B98AD-5720-6AC3-6AF3-7E3D1318D84B}"/>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5" name="Footer Placeholder 4">
            <a:extLst>
              <a:ext uri="{FF2B5EF4-FFF2-40B4-BE49-F238E27FC236}">
                <a16:creationId xmlns:a16="http://schemas.microsoft.com/office/drawing/2014/main" id="{AF42E3C7-5A29-A7E2-31DC-C3A648C53F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D78CA7-47DE-FE58-652D-EC4946E91BE1}"/>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3472270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F119-983D-80C0-AC15-9DF3E42F3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B53F17-A626-8DC6-6A34-50088A0E4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67B96D-EDF6-9C17-FE97-E906764209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121937-F47C-AF41-ED58-6D9323CED56D}"/>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6" name="Footer Placeholder 5">
            <a:extLst>
              <a:ext uri="{FF2B5EF4-FFF2-40B4-BE49-F238E27FC236}">
                <a16:creationId xmlns:a16="http://schemas.microsoft.com/office/drawing/2014/main" id="{490D18FD-6D1E-54FA-F241-B401899563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C463CE-A36E-C2CD-0E26-9C23BA02FBBC}"/>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3272398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DD3A-8E80-CB21-F055-FBD055A006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4B4619-1BF9-F840-7689-0430F3E54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17A0C-1DE0-1F8D-3D6A-89A174DA69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6387F-DCD2-B8F8-4294-1D8211DB52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961B7-2820-56DD-9A2C-7610EBD10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625D00-E94D-6C60-94A9-001AB4562228}"/>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8" name="Footer Placeholder 7">
            <a:extLst>
              <a:ext uri="{FF2B5EF4-FFF2-40B4-BE49-F238E27FC236}">
                <a16:creationId xmlns:a16="http://schemas.microsoft.com/office/drawing/2014/main" id="{60B9E273-9059-FA8C-0560-19230ECE44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D56C33-4399-CF14-A978-B20A2D7FD6F1}"/>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1672363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0813-4375-A709-E96B-18320CFCF9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7247BA-16AE-D572-544B-6F43FFC9756B}"/>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4" name="Footer Placeholder 3">
            <a:extLst>
              <a:ext uri="{FF2B5EF4-FFF2-40B4-BE49-F238E27FC236}">
                <a16:creationId xmlns:a16="http://schemas.microsoft.com/office/drawing/2014/main" id="{DA1C64D5-980C-E188-81B2-AFA8F6B289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CD119E-749C-1CB2-F90B-DCB1E5839561}"/>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3372201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D5C4B-A0B5-54FA-08FC-75A51881F76D}"/>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3" name="Footer Placeholder 2">
            <a:extLst>
              <a:ext uri="{FF2B5EF4-FFF2-40B4-BE49-F238E27FC236}">
                <a16:creationId xmlns:a16="http://schemas.microsoft.com/office/drawing/2014/main" id="{8F9D10C5-DDC5-FB2E-300B-16EE711793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05D5E4-9407-17DE-AD7D-71F22FE80752}"/>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3928443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49F4-B982-F412-D44D-0A63B99F2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DFCADC-6BFD-1552-688C-2E3F221B3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6B049-4852-4EAE-916E-DAE7BF4B3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6DA4E-744A-679F-DA28-50CFD1594961}"/>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6" name="Footer Placeholder 5">
            <a:extLst>
              <a:ext uri="{FF2B5EF4-FFF2-40B4-BE49-F238E27FC236}">
                <a16:creationId xmlns:a16="http://schemas.microsoft.com/office/drawing/2014/main" id="{3EF014CD-0060-3581-890B-B843D90658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17C4E8-67F9-7E8B-2506-54F0FF4E893F}"/>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648443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723E-AE54-8827-E88A-3D17E2872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F0B25E-50C8-C972-6E9B-837FA01C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AFFE98-30AD-03F2-5A8C-363477127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1C28E-B289-8920-4BDD-65DBCF12AE9E}"/>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6" name="Footer Placeholder 5">
            <a:extLst>
              <a:ext uri="{FF2B5EF4-FFF2-40B4-BE49-F238E27FC236}">
                <a16:creationId xmlns:a16="http://schemas.microsoft.com/office/drawing/2014/main" id="{F22ECE37-965A-05F0-4C4B-AA0E4B850E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1683C4-1350-3832-0EE3-E40E04F6530A}"/>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2439734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5CCF-30D6-70DF-B768-3C81F8C116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9073-5E49-A51C-20A3-D0A2BC00E6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A10E9-3AD5-1903-A3E3-21040DF409F0}"/>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5" name="Footer Placeholder 4">
            <a:extLst>
              <a:ext uri="{FF2B5EF4-FFF2-40B4-BE49-F238E27FC236}">
                <a16:creationId xmlns:a16="http://schemas.microsoft.com/office/drawing/2014/main" id="{6ABB9CE9-86FE-CD56-AC8A-30844B0E17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8572CC-D40F-EEAC-5FF0-FCD2476D24DA}"/>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1040772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B6F4F-4E51-ED67-EDD7-45D1ACE65B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B144F-843E-E026-2040-2F863139E3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CC3E9-69B5-B3CA-8F88-0BD3D938B9ED}"/>
              </a:ext>
            </a:extLst>
          </p:cNvPr>
          <p:cNvSpPr>
            <a:spLocks noGrp="1"/>
          </p:cNvSpPr>
          <p:nvPr>
            <p:ph type="dt" sz="half" idx="10"/>
          </p:nvPr>
        </p:nvSpPr>
        <p:spPr/>
        <p:txBody>
          <a:bodyPr/>
          <a:lstStyle/>
          <a:p>
            <a:fld id="{ACD34192-7AC0-8942-AF22-9C2A619C287F}" type="datetimeFigureOut">
              <a:rPr lang="en-US" smtClean="0"/>
              <a:t>12/12/2022</a:t>
            </a:fld>
            <a:endParaRPr lang="en-US" dirty="0"/>
          </a:p>
        </p:txBody>
      </p:sp>
      <p:sp>
        <p:nvSpPr>
          <p:cNvPr id="5" name="Footer Placeholder 4">
            <a:extLst>
              <a:ext uri="{FF2B5EF4-FFF2-40B4-BE49-F238E27FC236}">
                <a16:creationId xmlns:a16="http://schemas.microsoft.com/office/drawing/2014/main" id="{B294DFC0-6CF2-FC5F-F0F3-61A8DB4E4C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322A46-6CE8-3117-CA73-2100E66F334D}"/>
              </a:ext>
            </a:extLst>
          </p:cNvPr>
          <p:cNvSpPr>
            <a:spLocks noGrp="1"/>
          </p:cNvSpPr>
          <p:nvPr>
            <p:ph type="sldNum" sz="quarter" idx="12"/>
          </p:nvPr>
        </p:nvSpPr>
        <p:spPr/>
        <p:txBody>
          <a:bodyPr/>
          <a:lstStyle/>
          <a:p>
            <a:fld id="{0EBD3C2F-779C-3942-AF3D-25C83FF18C23}" type="slidenum">
              <a:rPr lang="en-US" smtClean="0"/>
              <a:t>‹#›</a:t>
            </a:fld>
            <a:endParaRPr lang="en-US" dirty="0"/>
          </a:p>
        </p:txBody>
      </p:sp>
    </p:spTree>
    <p:extLst>
      <p:ext uri="{BB962C8B-B14F-4D97-AF65-F5344CB8AC3E}">
        <p14:creationId xmlns:p14="http://schemas.microsoft.com/office/powerpoint/2010/main" val="4180250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7660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0"/>
        <p:cNvGrpSpPr/>
        <p:nvPr/>
      </p:nvGrpSpPr>
      <p:grpSpPr>
        <a:xfrm>
          <a:off x="0" y="0"/>
          <a:ext cx="0" cy="0"/>
          <a:chOff x="0" y="0"/>
          <a:chExt cx="0" cy="0"/>
        </a:xfrm>
      </p:grpSpPr>
      <p:sp>
        <p:nvSpPr>
          <p:cNvPr id="151" name="Google Shape;151;p74"/>
          <p:cNvSpPr txBox="1">
            <a:spLocks noGrp="1"/>
          </p:cNvSpPr>
          <p:nvPr>
            <p:ph type="title"/>
          </p:nvPr>
        </p:nvSpPr>
        <p:spPr>
          <a:xfrm>
            <a:off x="838200" y="571500"/>
            <a:ext cx="5928360" cy="111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Arial Rounded"/>
              <a:buNone/>
              <a:defRPr b="0">
                <a:solidFill>
                  <a:schemeClr val="dk2"/>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2" name="Google Shape;152;p74"/>
          <p:cNvSpPr txBox="1">
            <a:spLocks noGrp="1"/>
          </p:cNvSpPr>
          <p:nvPr>
            <p:ph type="body" idx="1"/>
          </p:nvPr>
        </p:nvSpPr>
        <p:spPr>
          <a:xfrm>
            <a:off x="838200" y="1825625"/>
            <a:ext cx="592836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2"/>
              </a:buClr>
              <a:buSzPts val="2400"/>
              <a:buChar char="•"/>
              <a:defRPr sz="2400">
                <a:solidFill>
                  <a:schemeClr val="dk2"/>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sz="2400">
                <a:solidFill>
                  <a:schemeClr val="dk2"/>
                </a:solidFill>
                <a:latin typeface="Arial"/>
                <a:ea typeface="Arial"/>
                <a:cs typeface="Arial"/>
                <a:sym typeface="Arial"/>
              </a:defRPr>
            </a:lvl2pPr>
            <a:lvl3pPr marL="1371600" lvl="2" indent="-381000" algn="l">
              <a:lnSpc>
                <a:spcPct val="90000"/>
              </a:lnSpc>
              <a:spcBef>
                <a:spcPts val="500"/>
              </a:spcBef>
              <a:spcAft>
                <a:spcPts val="0"/>
              </a:spcAft>
              <a:buClr>
                <a:schemeClr val="dk2"/>
              </a:buClr>
              <a:buSzPts val="2400"/>
              <a:buChar char="•"/>
              <a:defRPr sz="2400">
                <a:solidFill>
                  <a:schemeClr val="dk2"/>
                </a:solidFill>
                <a:latin typeface="Arial"/>
                <a:ea typeface="Arial"/>
                <a:cs typeface="Arial"/>
                <a:sym typeface="Arial"/>
              </a:defRPr>
            </a:lvl3pPr>
            <a:lvl4pPr marL="1828800" lvl="3" indent="-381000" algn="l">
              <a:lnSpc>
                <a:spcPct val="90000"/>
              </a:lnSpc>
              <a:spcBef>
                <a:spcPts val="500"/>
              </a:spcBef>
              <a:spcAft>
                <a:spcPts val="0"/>
              </a:spcAft>
              <a:buClr>
                <a:schemeClr val="dk2"/>
              </a:buClr>
              <a:buSzPts val="2400"/>
              <a:buChar char="•"/>
              <a:defRPr sz="2400">
                <a:solidFill>
                  <a:schemeClr val="dk2"/>
                </a:solidFill>
                <a:latin typeface="Arial"/>
                <a:ea typeface="Arial"/>
                <a:cs typeface="Arial"/>
                <a:sym typeface="Arial"/>
              </a:defRPr>
            </a:lvl4pPr>
            <a:lvl5pPr marL="2286000" lvl="4" indent="-381000" algn="l">
              <a:lnSpc>
                <a:spcPct val="90000"/>
              </a:lnSpc>
              <a:spcBef>
                <a:spcPts val="500"/>
              </a:spcBef>
              <a:spcAft>
                <a:spcPts val="0"/>
              </a:spcAft>
              <a:buClr>
                <a:schemeClr val="dk2"/>
              </a:buClr>
              <a:buSzPts val="2400"/>
              <a:buChar char="•"/>
              <a:defRPr sz="2400">
                <a:solidFill>
                  <a:schemeClr val="dk2"/>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4"/>
          <p:cNvSpPr/>
          <p:nvPr/>
        </p:nvSpPr>
        <p:spPr>
          <a:xfrm flipH="1">
            <a:off x="3173" y="4752500"/>
            <a:ext cx="12188825" cy="2105500"/>
          </a:xfrm>
          <a:prstGeom prst="rect">
            <a:avLst/>
          </a:prstGeom>
          <a:solidFill>
            <a:schemeClr val="dk2">
              <a:alpha val="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3"/>
              </a:solidFill>
              <a:latin typeface="Calibri"/>
              <a:ea typeface="Calibri"/>
              <a:cs typeface="Calibri"/>
              <a:sym typeface="Calibri"/>
            </a:endParaRPr>
          </a:p>
        </p:txBody>
      </p:sp>
      <p:pic>
        <p:nvPicPr>
          <p:cNvPr id="154" name="Google Shape;154;p74" descr="A picture containing drawing, knife&#10;&#10;Description automatically generated"/>
          <p:cNvPicPr preferRelativeResize="0"/>
          <p:nvPr/>
        </p:nvPicPr>
        <p:blipFill rotWithShape="1">
          <a:blip r:embed="rId2">
            <a:alphaModFix/>
          </a:blip>
          <a:srcRect/>
          <a:stretch/>
        </p:blipFill>
        <p:spPr>
          <a:xfrm>
            <a:off x="10792287" y="5976731"/>
            <a:ext cx="1118381" cy="699604"/>
          </a:xfrm>
          <a:prstGeom prst="rect">
            <a:avLst/>
          </a:prstGeom>
          <a:noFill/>
          <a:ln>
            <a:noFill/>
          </a:ln>
        </p:spPr>
      </p:pic>
      <p:sp>
        <p:nvSpPr>
          <p:cNvPr id="155" name="Google Shape;155;p74"/>
          <p:cNvSpPr/>
          <p:nvPr/>
        </p:nvSpPr>
        <p:spPr>
          <a:xfrm>
            <a:off x="838200" y="414864"/>
            <a:ext cx="957280" cy="616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2"/>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81903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dirty="0"/>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50086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a:t>AGENDA</a:t>
            </a:r>
            <a:endParaRPr lang="en-US" dirty="0"/>
          </a:p>
        </p:txBody>
      </p:sp>
      <p:cxnSp>
        <p:nvCxnSpPr>
          <p:cNvPr id="9" name="Straight Connector 3" descr="&quot; &quot;">
            <a:extLst>
              <a:ext uri="{C183D7F6-B498-43B3-948B-1728B52AA6E4}">
                <adec:decorative xmlns:adec="http://schemas.microsoft.com/office/drawing/2017/decorative" val="1"/>
              </a:ext>
            </a:extLst>
          </p:cNvPr>
          <p:cNvCxnSpPr/>
          <p:nvPr userDrawn="1"/>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99504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22107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val="1"/>
              </a:ext>
            </a:extLst>
          </p:cNvPr>
          <p:cNvSpPr txBox="1"/>
          <p:nvPr userDrawn="1"/>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dirty="0"/>
              <a:t>Edit Master</a:t>
            </a:r>
          </a:p>
        </p:txBody>
      </p:sp>
      <p:grpSp>
        <p:nvGrpSpPr>
          <p:cNvPr id="4" name="Group 1" descr="&quot; &quot;"/>
          <p:cNvGrpSpPr/>
          <p:nvPr userDrawn="1"/>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val="1"/>
              </a:ext>
            </a:extLst>
          </p:cNvPr>
          <p:cNvSpPr txBox="1"/>
          <p:nvPr userDrawn="1"/>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dirty="0"/>
              <a:t>Edit Master</a:t>
            </a:r>
          </a:p>
        </p:txBody>
      </p:sp>
      <p:grpSp>
        <p:nvGrpSpPr>
          <p:cNvPr id="5" name="Group 2" descr="&quot; &quot;"/>
          <p:cNvGrpSpPr/>
          <p:nvPr userDrawn="1"/>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val="1"/>
              </a:ext>
            </a:extLst>
          </p:cNvPr>
          <p:cNvSpPr txBox="1"/>
          <p:nvPr userDrawn="1"/>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dirty="0"/>
              <a:t>Edit Master</a:t>
            </a:r>
          </a:p>
        </p:txBody>
      </p:sp>
      <p:grpSp>
        <p:nvGrpSpPr>
          <p:cNvPr id="40" name="Group 3" descr="&quot; &quot;"/>
          <p:cNvGrpSpPr/>
          <p:nvPr userDrawn="1"/>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val="1"/>
              </a:ext>
            </a:extLst>
          </p:cNvPr>
          <p:cNvSpPr txBox="1"/>
          <p:nvPr userDrawn="1"/>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dirty="0"/>
              <a:t>Edit Master</a:t>
            </a:r>
          </a:p>
        </p:txBody>
      </p:sp>
      <p:grpSp>
        <p:nvGrpSpPr>
          <p:cNvPr id="41" name="Group 4" descr="&quot; &quot;"/>
          <p:cNvGrpSpPr/>
          <p:nvPr userDrawn="1"/>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val="1"/>
              </a:ext>
            </a:extLst>
          </p:cNvPr>
          <p:cNvSpPr txBox="1"/>
          <p:nvPr userDrawn="1"/>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dirty="0"/>
              <a:t>Edit Master</a:t>
            </a:r>
          </a:p>
        </p:txBody>
      </p:sp>
      <p:grpSp>
        <p:nvGrpSpPr>
          <p:cNvPr id="42" name="Group 5"/>
          <p:cNvGrpSpPr/>
          <p:nvPr userDrawn="1"/>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40758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2939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040958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35718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569869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6678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56"/>
        <p:cNvGrpSpPr/>
        <p:nvPr/>
      </p:nvGrpSpPr>
      <p:grpSpPr>
        <a:xfrm>
          <a:off x="0" y="0"/>
          <a:ext cx="0" cy="0"/>
          <a:chOff x="0" y="0"/>
          <a:chExt cx="0" cy="0"/>
        </a:xfrm>
      </p:grpSpPr>
      <p:sp>
        <p:nvSpPr>
          <p:cNvPr id="157" name="Google Shape;157;p75"/>
          <p:cNvSpPr/>
          <p:nvPr/>
        </p:nvSpPr>
        <p:spPr>
          <a:xfrm flipH="1">
            <a:off x="3173" y="4752500"/>
            <a:ext cx="12188825" cy="2105500"/>
          </a:xfrm>
          <a:prstGeom prst="rect">
            <a:avLst/>
          </a:prstGeom>
          <a:solidFill>
            <a:schemeClr val="dk2">
              <a:alpha val="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3"/>
              </a:solidFill>
              <a:latin typeface="Calibri"/>
              <a:ea typeface="Calibri"/>
              <a:cs typeface="Calibri"/>
              <a:sym typeface="Calibri"/>
            </a:endParaRPr>
          </a:p>
        </p:txBody>
      </p:sp>
      <p:pic>
        <p:nvPicPr>
          <p:cNvPr id="158" name="Google Shape;158;p75" descr="A flat screen television&#10;&#10;Description automatically generated"/>
          <p:cNvPicPr preferRelativeResize="0"/>
          <p:nvPr/>
        </p:nvPicPr>
        <p:blipFill rotWithShape="1">
          <a:blip r:embed="rId2">
            <a:alphaModFix/>
          </a:blip>
          <a:srcRect t="18251" r="31879" b="26029"/>
          <a:stretch/>
        </p:blipFill>
        <p:spPr>
          <a:xfrm>
            <a:off x="5872430" y="61624"/>
            <a:ext cx="6319570" cy="7234526"/>
          </a:xfrm>
          <a:prstGeom prst="rect">
            <a:avLst/>
          </a:prstGeom>
          <a:noFill/>
          <a:ln>
            <a:noFill/>
          </a:ln>
        </p:spPr>
      </p:pic>
      <p:sp>
        <p:nvSpPr>
          <p:cNvPr id="159" name="Google Shape;159;p75"/>
          <p:cNvSpPr/>
          <p:nvPr/>
        </p:nvSpPr>
        <p:spPr>
          <a:xfrm>
            <a:off x="838200" y="514445"/>
            <a:ext cx="957280" cy="616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2"/>
              </a:solidFill>
              <a:latin typeface="Calibri"/>
              <a:ea typeface="Calibri"/>
              <a:cs typeface="Calibri"/>
              <a:sym typeface="Calibri"/>
            </a:endParaRPr>
          </a:p>
        </p:txBody>
      </p:sp>
      <p:sp>
        <p:nvSpPr>
          <p:cNvPr id="160" name="Google Shape;160;p75"/>
          <p:cNvSpPr txBox="1">
            <a:spLocks noGrp="1"/>
          </p:cNvSpPr>
          <p:nvPr>
            <p:ph type="body" idx="1"/>
          </p:nvPr>
        </p:nvSpPr>
        <p:spPr>
          <a:xfrm>
            <a:off x="838200" y="576069"/>
            <a:ext cx="5257800" cy="14620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4400"/>
              <a:buNone/>
              <a:defRPr sz="4400" b="0">
                <a:solidFill>
                  <a:schemeClr val="dk2"/>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marL="914400" lvl="1" indent="-228600" algn="l">
              <a:lnSpc>
                <a:spcPct val="90000"/>
              </a:lnSpc>
              <a:spcBef>
                <a:spcPts val="500"/>
              </a:spcBef>
              <a:spcAft>
                <a:spcPts val="0"/>
              </a:spcAft>
              <a:buClr>
                <a:schemeClr val="dk1"/>
              </a:buClr>
              <a:buSzPts val="2400"/>
              <a:buNone/>
              <a:defRPr b="1">
                <a:latin typeface="Arial Rounded"/>
                <a:ea typeface="Arial Rounded"/>
                <a:cs typeface="Arial Rounded"/>
                <a:sym typeface="Arial Rounded"/>
              </a:defRPr>
            </a:lvl2pPr>
            <a:lvl3pPr marL="1371600" lvl="2" indent="-355600" algn="l">
              <a:lnSpc>
                <a:spcPct val="90000"/>
              </a:lnSpc>
              <a:spcBef>
                <a:spcPts val="500"/>
              </a:spcBef>
              <a:spcAft>
                <a:spcPts val="0"/>
              </a:spcAft>
              <a:buClr>
                <a:schemeClr val="dk1"/>
              </a:buClr>
              <a:buSzPts val="2000"/>
              <a:buChar char="•"/>
              <a:defRPr b="1">
                <a:latin typeface="Arial Rounded"/>
                <a:ea typeface="Arial Rounded"/>
                <a:cs typeface="Arial Rounded"/>
                <a:sym typeface="Arial Rounded"/>
              </a:defRPr>
            </a:lvl3pPr>
            <a:lvl4pPr marL="1828800" lvl="3" indent="-342900" algn="l">
              <a:lnSpc>
                <a:spcPct val="90000"/>
              </a:lnSpc>
              <a:spcBef>
                <a:spcPts val="500"/>
              </a:spcBef>
              <a:spcAft>
                <a:spcPts val="0"/>
              </a:spcAft>
              <a:buClr>
                <a:schemeClr val="dk1"/>
              </a:buClr>
              <a:buSzPts val="1800"/>
              <a:buChar char="•"/>
              <a:defRPr b="1">
                <a:latin typeface="Arial Rounded"/>
                <a:ea typeface="Arial Rounded"/>
                <a:cs typeface="Arial Rounded"/>
                <a:sym typeface="Arial Rounded"/>
              </a:defRPr>
            </a:lvl4pPr>
            <a:lvl5pPr marL="2286000" lvl="4" indent="-342900" algn="l">
              <a:lnSpc>
                <a:spcPct val="90000"/>
              </a:lnSpc>
              <a:spcBef>
                <a:spcPts val="500"/>
              </a:spcBef>
              <a:spcAft>
                <a:spcPts val="0"/>
              </a:spcAft>
              <a:buClr>
                <a:schemeClr val="dk1"/>
              </a:buClr>
              <a:buSzPts val="1800"/>
              <a:buChar char="•"/>
              <a:defRPr b="1">
                <a:latin typeface="Arial Rounded"/>
                <a:ea typeface="Arial Rounded"/>
                <a:cs typeface="Arial Rounded"/>
                <a:sym typeface="Arial Rounde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1" name="Google Shape;161;p75"/>
          <p:cNvSpPr txBox="1">
            <a:spLocks noGrp="1"/>
          </p:cNvSpPr>
          <p:nvPr>
            <p:ph type="body" idx="2"/>
          </p:nvPr>
        </p:nvSpPr>
        <p:spPr>
          <a:xfrm>
            <a:off x="838200" y="2495550"/>
            <a:ext cx="5257800" cy="19240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200"/>
              <a:buNone/>
              <a:defRPr sz="22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dk2"/>
              </a:buClr>
              <a:buSzPts val="2200"/>
              <a:buNone/>
              <a:defRPr sz="2200">
                <a:solidFill>
                  <a:schemeClr val="dk2"/>
                </a:solidFill>
                <a:latin typeface="Arial"/>
                <a:ea typeface="Arial"/>
                <a:cs typeface="Arial"/>
                <a:sym typeface="Arial"/>
              </a:defRPr>
            </a:lvl2pPr>
            <a:lvl3pPr marL="1371600" lvl="2" indent="-228600" algn="l">
              <a:lnSpc>
                <a:spcPct val="90000"/>
              </a:lnSpc>
              <a:spcBef>
                <a:spcPts val="500"/>
              </a:spcBef>
              <a:spcAft>
                <a:spcPts val="0"/>
              </a:spcAft>
              <a:buClr>
                <a:schemeClr val="dk2"/>
              </a:buClr>
              <a:buSzPts val="2200"/>
              <a:buNone/>
              <a:defRPr sz="2200">
                <a:solidFill>
                  <a:schemeClr val="dk2"/>
                </a:solidFill>
                <a:latin typeface="Arial"/>
                <a:ea typeface="Arial"/>
                <a:cs typeface="Arial"/>
                <a:sym typeface="Arial"/>
              </a:defRPr>
            </a:lvl3pPr>
            <a:lvl4pPr marL="1828800" lvl="3" indent="-228600" algn="l">
              <a:lnSpc>
                <a:spcPct val="90000"/>
              </a:lnSpc>
              <a:spcBef>
                <a:spcPts val="500"/>
              </a:spcBef>
              <a:spcAft>
                <a:spcPts val="0"/>
              </a:spcAft>
              <a:buClr>
                <a:schemeClr val="dk2"/>
              </a:buClr>
              <a:buSzPts val="2200"/>
              <a:buNone/>
              <a:defRPr sz="2200">
                <a:solidFill>
                  <a:schemeClr val="dk2"/>
                </a:solidFill>
                <a:latin typeface="Arial"/>
                <a:ea typeface="Arial"/>
                <a:cs typeface="Arial"/>
                <a:sym typeface="Arial"/>
              </a:defRPr>
            </a:lvl4pPr>
            <a:lvl5pPr marL="2286000" lvl="4" indent="-228600" algn="l">
              <a:lnSpc>
                <a:spcPct val="90000"/>
              </a:lnSpc>
              <a:spcBef>
                <a:spcPts val="500"/>
              </a:spcBef>
              <a:spcAft>
                <a:spcPts val="0"/>
              </a:spcAft>
              <a:buClr>
                <a:schemeClr val="dk2"/>
              </a:buClr>
              <a:buSzPts val="2200"/>
              <a:buNone/>
              <a:defRPr sz="2200">
                <a:solidFill>
                  <a:schemeClr val="dk2"/>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2" name="Google Shape;162;p75" descr="A screenshot of a cell phone&#10;&#10;Description automatically generated"/>
          <p:cNvPicPr preferRelativeResize="0"/>
          <p:nvPr/>
        </p:nvPicPr>
        <p:blipFill rotWithShape="1">
          <a:blip r:embed="rId3">
            <a:alphaModFix/>
          </a:blip>
          <a:srcRect/>
          <a:stretch/>
        </p:blipFill>
        <p:spPr>
          <a:xfrm>
            <a:off x="6624132" y="643226"/>
            <a:ext cx="5564696" cy="423565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75375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79510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65533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30700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9037578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6585140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15242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0206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66824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dirty="0"/>
          </a:p>
        </p:txBody>
      </p:sp>
      <p:sp>
        <p:nvSpPr>
          <p:cNvPr id="6" name="Content Placeholder 3"/>
          <p:cNvSpPr>
            <a:spLocks noGrp="1"/>
          </p:cNvSpPr>
          <p:nvPr>
            <p:ph sz="quarter" idx="13"/>
          </p:nvPr>
        </p:nvSpPr>
        <p:spPr>
          <a:xfrm>
            <a:off x="1981200" y="1115568"/>
            <a:ext cx="9375648"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5921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63"/>
        <p:cNvGrpSpPr/>
        <p:nvPr/>
      </p:nvGrpSpPr>
      <p:grpSpPr>
        <a:xfrm>
          <a:off x="0" y="0"/>
          <a:ext cx="0" cy="0"/>
          <a:chOff x="0" y="0"/>
          <a:chExt cx="0" cy="0"/>
        </a:xfrm>
      </p:grpSpPr>
      <p:sp>
        <p:nvSpPr>
          <p:cNvPr id="164" name="Google Shape;164;p76"/>
          <p:cNvSpPr/>
          <p:nvPr/>
        </p:nvSpPr>
        <p:spPr>
          <a:xfrm flipH="1">
            <a:off x="0" y="2455817"/>
            <a:ext cx="12188825" cy="4415246"/>
          </a:xfrm>
          <a:prstGeom prst="rect">
            <a:avLst/>
          </a:prstGeom>
          <a:solidFill>
            <a:schemeClr val="dk2">
              <a:alpha val="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3"/>
              </a:solidFill>
              <a:latin typeface="Calibri"/>
              <a:ea typeface="Calibri"/>
              <a:cs typeface="Calibri"/>
              <a:sym typeface="Calibri"/>
            </a:endParaRPr>
          </a:p>
        </p:txBody>
      </p:sp>
      <p:pic>
        <p:nvPicPr>
          <p:cNvPr id="165" name="Google Shape;165;p76" descr="A picture containing drawing, knife&#10;&#10;Description automatically generated"/>
          <p:cNvPicPr preferRelativeResize="0"/>
          <p:nvPr/>
        </p:nvPicPr>
        <p:blipFill rotWithShape="1">
          <a:blip r:embed="rId2">
            <a:alphaModFix/>
          </a:blip>
          <a:srcRect/>
          <a:stretch/>
        </p:blipFill>
        <p:spPr>
          <a:xfrm>
            <a:off x="10792287" y="5976731"/>
            <a:ext cx="1118381" cy="699604"/>
          </a:xfrm>
          <a:prstGeom prst="rect">
            <a:avLst/>
          </a:prstGeom>
          <a:noFill/>
          <a:ln>
            <a:noFill/>
          </a:ln>
        </p:spPr>
      </p:pic>
      <p:pic>
        <p:nvPicPr>
          <p:cNvPr id="166" name="Google Shape;166;p76" descr="A flat screen television&#10;&#10;Description automatically generated"/>
          <p:cNvPicPr preferRelativeResize="0"/>
          <p:nvPr/>
        </p:nvPicPr>
        <p:blipFill rotWithShape="1">
          <a:blip r:embed="rId3">
            <a:alphaModFix/>
          </a:blip>
          <a:srcRect l="35836" t="18251" r="1412" b="26029"/>
          <a:stretch/>
        </p:blipFill>
        <p:spPr>
          <a:xfrm>
            <a:off x="27570" y="154210"/>
            <a:ext cx="5821503" cy="7234526"/>
          </a:xfrm>
          <a:prstGeom prst="rect">
            <a:avLst/>
          </a:prstGeom>
          <a:noFill/>
          <a:ln>
            <a:noFill/>
          </a:ln>
        </p:spPr>
      </p:pic>
      <p:sp>
        <p:nvSpPr>
          <p:cNvPr id="167" name="Google Shape;167;p76"/>
          <p:cNvSpPr/>
          <p:nvPr/>
        </p:nvSpPr>
        <p:spPr>
          <a:xfrm>
            <a:off x="5759450" y="567026"/>
            <a:ext cx="957280" cy="616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2"/>
              </a:solidFill>
              <a:latin typeface="Calibri"/>
              <a:ea typeface="Calibri"/>
              <a:cs typeface="Calibri"/>
              <a:sym typeface="Calibri"/>
            </a:endParaRPr>
          </a:p>
        </p:txBody>
      </p:sp>
      <p:sp>
        <p:nvSpPr>
          <p:cNvPr id="168" name="Google Shape;168;p76"/>
          <p:cNvSpPr>
            <a:spLocks noGrp="1"/>
          </p:cNvSpPr>
          <p:nvPr>
            <p:ph type="pic" idx="2"/>
          </p:nvPr>
        </p:nvSpPr>
        <p:spPr>
          <a:xfrm>
            <a:off x="26988" y="803275"/>
            <a:ext cx="4773612" cy="4149725"/>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9" name="Google Shape;169;p76"/>
          <p:cNvSpPr txBox="1">
            <a:spLocks noGrp="1"/>
          </p:cNvSpPr>
          <p:nvPr>
            <p:ph type="body" idx="1"/>
          </p:nvPr>
        </p:nvSpPr>
        <p:spPr>
          <a:xfrm>
            <a:off x="5759450" y="628650"/>
            <a:ext cx="5790866" cy="7810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4400"/>
              <a:buNone/>
              <a:defRPr sz="4400" b="0">
                <a:solidFill>
                  <a:schemeClr val="dk2"/>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marL="914400" lvl="1" indent="-228600" algn="l">
              <a:lnSpc>
                <a:spcPct val="90000"/>
              </a:lnSpc>
              <a:spcBef>
                <a:spcPts val="500"/>
              </a:spcBef>
              <a:spcAft>
                <a:spcPts val="0"/>
              </a:spcAft>
              <a:buClr>
                <a:schemeClr val="dk2"/>
              </a:buClr>
              <a:buSzPts val="2400"/>
              <a:buNone/>
              <a:defRPr b="1">
                <a:solidFill>
                  <a:schemeClr val="dk2"/>
                </a:solidFill>
                <a:latin typeface="Arial Rounded"/>
                <a:ea typeface="Arial Rounded"/>
                <a:cs typeface="Arial Rounded"/>
                <a:sym typeface="Arial Rounded"/>
              </a:defRPr>
            </a:lvl2pPr>
            <a:lvl3pPr marL="1371600" lvl="2" indent="-228600" algn="l">
              <a:lnSpc>
                <a:spcPct val="90000"/>
              </a:lnSpc>
              <a:spcBef>
                <a:spcPts val="500"/>
              </a:spcBef>
              <a:spcAft>
                <a:spcPts val="0"/>
              </a:spcAft>
              <a:buClr>
                <a:schemeClr val="dk2"/>
              </a:buClr>
              <a:buSzPts val="2000"/>
              <a:buNone/>
              <a:defRPr b="1">
                <a:solidFill>
                  <a:schemeClr val="dk2"/>
                </a:solidFill>
                <a:latin typeface="Arial Rounded"/>
                <a:ea typeface="Arial Rounded"/>
                <a:cs typeface="Arial Rounded"/>
                <a:sym typeface="Arial Rounded"/>
              </a:defRPr>
            </a:lvl3pPr>
            <a:lvl4pPr marL="1828800" lvl="3"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4pPr>
            <a:lvl5pPr marL="2286000" lvl="4"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0" name="Google Shape;170;p76"/>
          <p:cNvSpPr txBox="1">
            <a:spLocks noGrp="1"/>
          </p:cNvSpPr>
          <p:nvPr>
            <p:ph type="body" idx="3"/>
          </p:nvPr>
        </p:nvSpPr>
        <p:spPr>
          <a:xfrm>
            <a:off x="6400800" y="1981200"/>
            <a:ext cx="5334000" cy="3638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800"/>
              <a:buNone/>
              <a:defRPr>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dk2"/>
              </a:buClr>
              <a:buSzPts val="2400"/>
              <a:buNone/>
              <a:defRPr>
                <a:solidFill>
                  <a:schemeClr val="dk2"/>
                </a:solidFill>
                <a:latin typeface="Arial"/>
                <a:ea typeface="Arial"/>
                <a:cs typeface="Arial"/>
                <a:sym typeface="Arial"/>
              </a:defRPr>
            </a:lvl2pPr>
            <a:lvl3pPr marL="1371600" lvl="2" indent="-228600" algn="l">
              <a:lnSpc>
                <a:spcPct val="90000"/>
              </a:lnSpc>
              <a:spcBef>
                <a:spcPts val="500"/>
              </a:spcBef>
              <a:spcAft>
                <a:spcPts val="0"/>
              </a:spcAft>
              <a:buClr>
                <a:schemeClr val="dk2"/>
              </a:buClr>
              <a:buSzPts val="2000"/>
              <a:buNone/>
              <a:defRPr>
                <a:solidFill>
                  <a:schemeClr val="dk2"/>
                </a:solidFill>
                <a:latin typeface="Arial"/>
                <a:ea typeface="Arial"/>
                <a:cs typeface="Arial"/>
                <a:sym typeface="Arial"/>
              </a:defRPr>
            </a:lvl3pPr>
            <a:lvl4pPr marL="1828800" lvl="3" indent="-228600" algn="l">
              <a:lnSpc>
                <a:spcPct val="90000"/>
              </a:lnSpc>
              <a:spcBef>
                <a:spcPts val="500"/>
              </a:spcBef>
              <a:spcAft>
                <a:spcPts val="0"/>
              </a:spcAft>
              <a:buClr>
                <a:schemeClr val="dk2"/>
              </a:buClr>
              <a:buSzPts val="1800"/>
              <a:buNone/>
              <a:defRPr>
                <a:solidFill>
                  <a:schemeClr val="dk2"/>
                </a:solidFill>
                <a:latin typeface="Arial"/>
                <a:ea typeface="Arial"/>
                <a:cs typeface="Arial"/>
                <a:sym typeface="Arial"/>
              </a:defRPr>
            </a:lvl4pPr>
            <a:lvl5pPr marL="2286000" lvl="4" indent="-228600" algn="l">
              <a:lnSpc>
                <a:spcPct val="90000"/>
              </a:lnSpc>
              <a:spcBef>
                <a:spcPts val="500"/>
              </a:spcBef>
              <a:spcAft>
                <a:spcPts val="0"/>
              </a:spcAft>
              <a:buClr>
                <a:schemeClr val="dk2"/>
              </a:buClr>
              <a:buSzPts val="1800"/>
              <a:buNone/>
              <a:defRPr>
                <a:solidFill>
                  <a:schemeClr val="dk2"/>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76"/>
          <p:cNvSpPr>
            <a:spLocks noGrp="1"/>
          </p:cNvSpPr>
          <p:nvPr>
            <p:ph type="pic" idx="4"/>
          </p:nvPr>
        </p:nvSpPr>
        <p:spPr>
          <a:xfrm>
            <a:off x="5323812" y="2000250"/>
            <a:ext cx="95885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72" name="Google Shape;172;p76"/>
          <p:cNvSpPr>
            <a:spLocks noGrp="1"/>
          </p:cNvSpPr>
          <p:nvPr>
            <p:ph type="pic" idx="5"/>
          </p:nvPr>
        </p:nvSpPr>
        <p:spPr>
          <a:xfrm>
            <a:off x="5306070" y="3410267"/>
            <a:ext cx="95885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73" name="Google Shape;173;p76"/>
          <p:cNvSpPr>
            <a:spLocks noGrp="1"/>
          </p:cNvSpPr>
          <p:nvPr>
            <p:ph type="pic" idx="6"/>
          </p:nvPr>
        </p:nvSpPr>
        <p:spPr>
          <a:xfrm>
            <a:off x="5306070" y="4726350"/>
            <a:ext cx="95885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64113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36145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177400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7142809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452741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4512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369944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4192473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3861040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dirty="0"/>
              <a:t>Click to edit Master title style</a:t>
            </a:r>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000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174"/>
        <p:cNvGrpSpPr/>
        <p:nvPr/>
      </p:nvGrpSpPr>
      <p:grpSpPr>
        <a:xfrm>
          <a:off x="0" y="0"/>
          <a:ext cx="0" cy="0"/>
          <a:chOff x="0" y="0"/>
          <a:chExt cx="0" cy="0"/>
        </a:xfrm>
      </p:grpSpPr>
      <p:sp>
        <p:nvSpPr>
          <p:cNvPr id="175" name="Google Shape;175;p77"/>
          <p:cNvSpPr/>
          <p:nvPr/>
        </p:nvSpPr>
        <p:spPr>
          <a:xfrm flipH="1">
            <a:off x="0" y="2455817"/>
            <a:ext cx="12188825" cy="4415246"/>
          </a:xfrm>
          <a:prstGeom prst="rect">
            <a:avLst/>
          </a:prstGeom>
          <a:solidFill>
            <a:schemeClr val="dk2">
              <a:alpha val="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3"/>
              </a:solidFill>
              <a:latin typeface="Calibri"/>
              <a:ea typeface="Calibri"/>
              <a:cs typeface="Calibri"/>
              <a:sym typeface="Calibri"/>
            </a:endParaRPr>
          </a:p>
        </p:txBody>
      </p:sp>
      <p:pic>
        <p:nvPicPr>
          <p:cNvPr id="176" name="Google Shape;176;p77" descr="A picture containing drawing, knife&#10;&#10;Description automatically generated"/>
          <p:cNvPicPr preferRelativeResize="0"/>
          <p:nvPr/>
        </p:nvPicPr>
        <p:blipFill rotWithShape="1">
          <a:blip r:embed="rId2">
            <a:alphaModFix/>
          </a:blip>
          <a:srcRect/>
          <a:stretch/>
        </p:blipFill>
        <p:spPr>
          <a:xfrm>
            <a:off x="10792287" y="5976731"/>
            <a:ext cx="1118381" cy="699604"/>
          </a:xfrm>
          <a:prstGeom prst="rect">
            <a:avLst/>
          </a:prstGeom>
          <a:noFill/>
          <a:ln>
            <a:noFill/>
          </a:ln>
        </p:spPr>
      </p:pic>
      <p:sp>
        <p:nvSpPr>
          <p:cNvPr id="177" name="Google Shape;177;p77"/>
          <p:cNvSpPr/>
          <p:nvPr/>
        </p:nvSpPr>
        <p:spPr>
          <a:xfrm>
            <a:off x="305134" y="408612"/>
            <a:ext cx="957280" cy="616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2"/>
              </a:solidFill>
              <a:latin typeface="Calibri"/>
              <a:ea typeface="Calibri"/>
              <a:cs typeface="Calibri"/>
              <a:sym typeface="Calibri"/>
            </a:endParaRPr>
          </a:p>
        </p:txBody>
      </p:sp>
      <p:sp>
        <p:nvSpPr>
          <p:cNvPr id="178" name="Google Shape;178;p77"/>
          <p:cNvSpPr txBox="1">
            <a:spLocks noGrp="1"/>
          </p:cNvSpPr>
          <p:nvPr>
            <p:ph type="body" idx="1"/>
          </p:nvPr>
        </p:nvSpPr>
        <p:spPr>
          <a:xfrm>
            <a:off x="305134" y="947723"/>
            <a:ext cx="5790866" cy="77834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2"/>
              </a:buClr>
              <a:buSzPts val="4400"/>
              <a:buFont typeface="Arial"/>
              <a:buNone/>
              <a:defRPr sz="4400" b="0">
                <a:solidFill>
                  <a:schemeClr val="dk2"/>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marL="914400" lvl="1" indent="-228600" algn="l">
              <a:lnSpc>
                <a:spcPct val="90000"/>
              </a:lnSpc>
              <a:spcBef>
                <a:spcPts val="500"/>
              </a:spcBef>
              <a:spcAft>
                <a:spcPts val="0"/>
              </a:spcAft>
              <a:buClr>
                <a:schemeClr val="dk2"/>
              </a:buClr>
              <a:buSzPts val="2400"/>
              <a:buNone/>
              <a:defRPr b="1">
                <a:solidFill>
                  <a:schemeClr val="dk2"/>
                </a:solidFill>
                <a:latin typeface="Arial Rounded"/>
                <a:ea typeface="Arial Rounded"/>
                <a:cs typeface="Arial Rounded"/>
                <a:sym typeface="Arial Rounded"/>
              </a:defRPr>
            </a:lvl2pPr>
            <a:lvl3pPr marL="1371600" lvl="2" indent="-228600" algn="l">
              <a:lnSpc>
                <a:spcPct val="90000"/>
              </a:lnSpc>
              <a:spcBef>
                <a:spcPts val="500"/>
              </a:spcBef>
              <a:spcAft>
                <a:spcPts val="0"/>
              </a:spcAft>
              <a:buClr>
                <a:schemeClr val="dk2"/>
              </a:buClr>
              <a:buSzPts val="2000"/>
              <a:buNone/>
              <a:defRPr b="1">
                <a:solidFill>
                  <a:schemeClr val="dk2"/>
                </a:solidFill>
                <a:latin typeface="Arial Rounded"/>
                <a:ea typeface="Arial Rounded"/>
                <a:cs typeface="Arial Rounded"/>
                <a:sym typeface="Arial Rounded"/>
              </a:defRPr>
            </a:lvl3pPr>
            <a:lvl4pPr marL="1828800" lvl="3"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4pPr>
            <a:lvl5pPr marL="2286000" lvl="4"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179" name="Google Shape;179;p77"/>
          <p:cNvPicPr preferRelativeResize="0"/>
          <p:nvPr/>
        </p:nvPicPr>
        <p:blipFill rotWithShape="1">
          <a:blip r:embed="rId3">
            <a:alphaModFix/>
          </a:blip>
          <a:srcRect/>
          <a:stretch/>
        </p:blipFill>
        <p:spPr>
          <a:xfrm>
            <a:off x="4054073" y="1616547"/>
            <a:ext cx="8615426" cy="5487978"/>
          </a:xfrm>
          <a:prstGeom prst="rect">
            <a:avLst/>
          </a:prstGeom>
          <a:noFill/>
          <a:ln>
            <a:noFill/>
          </a:ln>
        </p:spPr>
      </p:pic>
      <p:pic>
        <p:nvPicPr>
          <p:cNvPr id="180" name="Google Shape;180;p77" descr="A screenshot of a cell phone&#10;&#10;Description automatically generated"/>
          <p:cNvPicPr preferRelativeResize="0"/>
          <p:nvPr/>
        </p:nvPicPr>
        <p:blipFill rotWithShape="1">
          <a:blip r:embed="rId4">
            <a:alphaModFix/>
          </a:blip>
          <a:srcRect/>
          <a:stretch/>
        </p:blipFill>
        <p:spPr>
          <a:xfrm>
            <a:off x="5171347" y="1991718"/>
            <a:ext cx="6457078" cy="4142838"/>
          </a:xfrm>
          <a:prstGeom prst="rect">
            <a:avLst/>
          </a:prstGeom>
          <a:noFill/>
          <a:ln>
            <a:noFill/>
          </a:ln>
        </p:spPr>
      </p:pic>
      <p:sp>
        <p:nvSpPr>
          <p:cNvPr id="181" name="Google Shape;181;p77"/>
          <p:cNvSpPr txBox="1">
            <a:spLocks noGrp="1"/>
          </p:cNvSpPr>
          <p:nvPr>
            <p:ph type="body" idx="2"/>
          </p:nvPr>
        </p:nvSpPr>
        <p:spPr>
          <a:xfrm>
            <a:off x="305134" y="527933"/>
            <a:ext cx="5790866" cy="36602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2"/>
              </a:buClr>
              <a:buSzPts val="2000"/>
              <a:buFont typeface="Arial"/>
              <a:buNone/>
              <a:defRPr sz="2000" b="0">
                <a:solidFill>
                  <a:schemeClr val="dk2"/>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marL="914400" lvl="1" indent="-228600" algn="l">
              <a:lnSpc>
                <a:spcPct val="90000"/>
              </a:lnSpc>
              <a:spcBef>
                <a:spcPts val="500"/>
              </a:spcBef>
              <a:spcAft>
                <a:spcPts val="0"/>
              </a:spcAft>
              <a:buClr>
                <a:schemeClr val="dk2"/>
              </a:buClr>
              <a:buSzPts val="2400"/>
              <a:buNone/>
              <a:defRPr b="1">
                <a:solidFill>
                  <a:schemeClr val="dk2"/>
                </a:solidFill>
                <a:latin typeface="Arial Rounded"/>
                <a:ea typeface="Arial Rounded"/>
                <a:cs typeface="Arial Rounded"/>
                <a:sym typeface="Arial Rounded"/>
              </a:defRPr>
            </a:lvl2pPr>
            <a:lvl3pPr marL="1371600" lvl="2" indent="-228600" algn="l">
              <a:lnSpc>
                <a:spcPct val="90000"/>
              </a:lnSpc>
              <a:spcBef>
                <a:spcPts val="500"/>
              </a:spcBef>
              <a:spcAft>
                <a:spcPts val="0"/>
              </a:spcAft>
              <a:buClr>
                <a:schemeClr val="dk2"/>
              </a:buClr>
              <a:buSzPts val="2000"/>
              <a:buNone/>
              <a:defRPr b="1">
                <a:solidFill>
                  <a:schemeClr val="dk2"/>
                </a:solidFill>
                <a:latin typeface="Arial Rounded"/>
                <a:ea typeface="Arial Rounded"/>
                <a:cs typeface="Arial Rounded"/>
                <a:sym typeface="Arial Rounded"/>
              </a:defRPr>
            </a:lvl3pPr>
            <a:lvl4pPr marL="1828800" lvl="3"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4pPr>
            <a:lvl5pPr marL="2286000" lvl="4"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dirty="0"/>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59026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859683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76403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88715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dirty="0"/>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386157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983822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dirty="0"/>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dirty="0"/>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dirty="0"/>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dirty="0"/>
              <a:t>Click to edit Master text styles</a:t>
            </a:r>
          </a:p>
        </p:txBody>
      </p:sp>
    </p:spTree>
    <p:extLst>
      <p:ext uri="{BB962C8B-B14F-4D97-AF65-F5344CB8AC3E}">
        <p14:creationId xmlns:p14="http://schemas.microsoft.com/office/powerpoint/2010/main" val="35686369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40"/>
        <p:cNvGrpSpPr/>
        <p:nvPr/>
      </p:nvGrpSpPr>
      <p:grpSpPr>
        <a:xfrm>
          <a:off x="0" y="0"/>
          <a:ext cx="0" cy="0"/>
          <a:chOff x="0" y="0"/>
          <a:chExt cx="0" cy="0"/>
        </a:xfrm>
      </p:grpSpPr>
      <p:sp>
        <p:nvSpPr>
          <p:cNvPr id="41" name="Google Shape;41;p70"/>
          <p:cNvSpPr/>
          <p:nvPr/>
        </p:nvSpPr>
        <p:spPr>
          <a:xfrm flipH="1">
            <a:off x="0" y="2455817"/>
            <a:ext cx="12188825" cy="4415246"/>
          </a:xfrm>
          <a:prstGeom prst="rect">
            <a:avLst/>
          </a:prstGeom>
          <a:solidFill>
            <a:schemeClr val="dk2">
              <a:alpha val="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900" b="0" i="0" u="none" strike="noStrike" cap="none" dirty="0">
              <a:solidFill>
                <a:schemeClr val="accent3"/>
              </a:solidFill>
              <a:latin typeface="Calibri"/>
              <a:ea typeface="Calibri"/>
              <a:cs typeface="Calibri"/>
              <a:sym typeface="Calibri"/>
            </a:endParaRPr>
          </a:p>
        </p:txBody>
      </p:sp>
      <p:pic>
        <p:nvPicPr>
          <p:cNvPr id="42" name="Google Shape;42;p70" descr="A picture containing drawing, knife&#10;&#10;Description automatically generated"/>
          <p:cNvPicPr preferRelativeResize="0"/>
          <p:nvPr/>
        </p:nvPicPr>
        <p:blipFill rotWithShape="1">
          <a:blip r:embed="rId2">
            <a:alphaModFix/>
          </a:blip>
          <a:srcRect/>
          <a:stretch/>
        </p:blipFill>
        <p:spPr>
          <a:xfrm>
            <a:off x="10792287" y="5976731"/>
            <a:ext cx="1118381" cy="699604"/>
          </a:xfrm>
          <a:prstGeom prst="rect">
            <a:avLst/>
          </a:prstGeom>
          <a:noFill/>
          <a:ln>
            <a:noFill/>
          </a:ln>
        </p:spPr>
      </p:pic>
      <p:sp>
        <p:nvSpPr>
          <p:cNvPr id="43" name="Google Shape;43;p70"/>
          <p:cNvSpPr/>
          <p:nvPr/>
        </p:nvSpPr>
        <p:spPr>
          <a:xfrm>
            <a:off x="305134" y="408612"/>
            <a:ext cx="957280" cy="616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900" b="0" i="0" u="none" strike="noStrike" cap="none" dirty="0">
              <a:solidFill>
                <a:schemeClr val="accent2"/>
              </a:solidFill>
              <a:latin typeface="Calibri"/>
              <a:ea typeface="Calibri"/>
              <a:cs typeface="Calibri"/>
              <a:sym typeface="Calibri"/>
            </a:endParaRPr>
          </a:p>
        </p:txBody>
      </p:sp>
      <p:sp>
        <p:nvSpPr>
          <p:cNvPr id="44" name="Google Shape;44;p70"/>
          <p:cNvSpPr txBox="1">
            <a:spLocks noGrp="1"/>
          </p:cNvSpPr>
          <p:nvPr>
            <p:ph type="body" idx="1"/>
          </p:nvPr>
        </p:nvSpPr>
        <p:spPr>
          <a:xfrm>
            <a:off x="305134" y="947723"/>
            <a:ext cx="5790866" cy="77834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2"/>
              </a:buClr>
              <a:buSzPts val="4400"/>
              <a:buFont typeface="Arial"/>
              <a:buNone/>
              <a:defRPr sz="4400" b="0">
                <a:solidFill>
                  <a:schemeClr val="dk2"/>
                </a:solidFill>
                <a:latin typeface="Arial Rounded MT Bold" panose="020F0704030504030204" pitchFamily="34" charset="0"/>
                <a:ea typeface="Arial Rounded MT Bold" panose="020F0704030504030204" pitchFamily="34" charset="0"/>
                <a:cs typeface="Arial Rounded MT Bold" panose="020F0704030504030204" pitchFamily="34" charset="0"/>
                <a:sym typeface="Arial Rounded"/>
              </a:defRPr>
            </a:lvl1pPr>
            <a:lvl2pPr marL="914400" lvl="1" indent="-228600" algn="l">
              <a:lnSpc>
                <a:spcPct val="90000"/>
              </a:lnSpc>
              <a:spcBef>
                <a:spcPts val="500"/>
              </a:spcBef>
              <a:spcAft>
                <a:spcPts val="0"/>
              </a:spcAft>
              <a:buClr>
                <a:schemeClr val="dk2"/>
              </a:buClr>
              <a:buSzPts val="2400"/>
              <a:buNone/>
              <a:defRPr b="1">
                <a:solidFill>
                  <a:schemeClr val="dk2"/>
                </a:solidFill>
                <a:latin typeface="Arial Rounded"/>
                <a:ea typeface="Arial Rounded"/>
                <a:cs typeface="Arial Rounded"/>
                <a:sym typeface="Arial Rounded"/>
              </a:defRPr>
            </a:lvl2pPr>
            <a:lvl3pPr marL="1371600" lvl="2" indent="-228600" algn="l">
              <a:lnSpc>
                <a:spcPct val="90000"/>
              </a:lnSpc>
              <a:spcBef>
                <a:spcPts val="500"/>
              </a:spcBef>
              <a:spcAft>
                <a:spcPts val="0"/>
              </a:spcAft>
              <a:buClr>
                <a:schemeClr val="dk2"/>
              </a:buClr>
              <a:buSzPts val="2000"/>
              <a:buNone/>
              <a:defRPr b="1">
                <a:solidFill>
                  <a:schemeClr val="dk2"/>
                </a:solidFill>
                <a:latin typeface="Arial Rounded"/>
                <a:ea typeface="Arial Rounded"/>
                <a:cs typeface="Arial Rounded"/>
                <a:sym typeface="Arial Rounded"/>
              </a:defRPr>
            </a:lvl3pPr>
            <a:lvl4pPr marL="1828800" lvl="3"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4pPr>
            <a:lvl5pPr marL="2286000" lvl="4"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45" name="Google Shape;45;p70"/>
          <p:cNvPicPr preferRelativeResize="0"/>
          <p:nvPr/>
        </p:nvPicPr>
        <p:blipFill rotWithShape="1">
          <a:blip r:embed="rId3">
            <a:alphaModFix/>
          </a:blip>
          <a:srcRect/>
          <a:stretch/>
        </p:blipFill>
        <p:spPr>
          <a:xfrm>
            <a:off x="4054073" y="1616547"/>
            <a:ext cx="8615426" cy="5487978"/>
          </a:xfrm>
          <a:prstGeom prst="rect">
            <a:avLst/>
          </a:prstGeom>
          <a:noFill/>
          <a:ln>
            <a:noFill/>
          </a:ln>
        </p:spPr>
      </p:pic>
      <p:sp>
        <p:nvSpPr>
          <p:cNvPr id="46" name="Google Shape;46;p70"/>
          <p:cNvSpPr txBox="1">
            <a:spLocks noGrp="1"/>
          </p:cNvSpPr>
          <p:nvPr>
            <p:ph type="body" idx="2"/>
          </p:nvPr>
        </p:nvSpPr>
        <p:spPr>
          <a:xfrm>
            <a:off x="305134" y="527933"/>
            <a:ext cx="5790866" cy="36602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2"/>
              </a:buClr>
              <a:buSzPts val="2000"/>
              <a:buFont typeface="Arial"/>
              <a:buNone/>
              <a:defRPr sz="2000" b="1">
                <a:solidFill>
                  <a:schemeClr val="dk2"/>
                </a:solidFill>
                <a:latin typeface="Arial Rounded"/>
                <a:ea typeface="Arial Rounded"/>
                <a:cs typeface="Arial Rounded"/>
                <a:sym typeface="Arial Rounded"/>
              </a:defRPr>
            </a:lvl1pPr>
            <a:lvl2pPr marL="914400" lvl="1" indent="-228600" algn="l">
              <a:lnSpc>
                <a:spcPct val="90000"/>
              </a:lnSpc>
              <a:spcBef>
                <a:spcPts val="500"/>
              </a:spcBef>
              <a:spcAft>
                <a:spcPts val="0"/>
              </a:spcAft>
              <a:buClr>
                <a:schemeClr val="dk2"/>
              </a:buClr>
              <a:buSzPts val="2400"/>
              <a:buNone/>
              <a:defRPr b="1">
                <a:solidFill>
                  <a:schemeClr val="dk2"/>
                </a:solidFill>
                <a:latin typeface="Arial Rounded"/>
                <a:ea typeface="Arial Rounded"/>
                <a:cs typeface="Arial Rounded"/>
                <a:sym typeface="Arial Rounded"/>
              </a:defRPr>
            </a:lvl2pPr>
            <a:lvl3pPr marL="1371600" lvl="2" indent="-228600" algn="l">
              <a:lnSpc>
                <a:spcPct val="90000"/>
              </a:lnSpc>
              <a:spcBef>
                <a:spcPts val="500"/>
              </a:spcBef>
              <a:spcAft>
                <a:spcPts val="0"/>
              </a:spcAft>
              <a:buClr>
                <a:schemeClr val="dk2"/>
              </a:buClr>
              <a:buSzPts val="2000"/>
              <a:buNone/>
              <a:defRPr b="1">
                <a:solidFill>
                  <a:schemeClr val="dk2"/>
                </a:solidFill>
                <a:latin typeface="Arial Rounded"/>
                <a:ea typeface="Arial Rounded"/>
                <a:cs typeface="Arial Rounded"/>
                <a:sym typeface="Arial Rounded"/>
              </a:defRPr>
            </a:lvl3pPr>
            <a:lvl4pPr marL="1828800" lvl="3"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4pPr>
            <a:lvl5pPr marL="2286000" lvl="4" indent="-228600" algn="l">
              <a:lnSpc>
                <a:spcPct val="90000"/>
              </a:lnSpc>
              <a:spcBef>
                <a:spcPts val="500"/>
              </a:spcBef>
              <a:spcAft>
                <a:spcPts val="0"/>
              </a:spcAft>
              <a:buClr>
                <a:schemeClr val="dk2"/>
              </a:buClr>
              <a:buSzPts val="1800"/>
              <a:buNone/>
              <a:defRPr b="1">
                <a:solidFill>
                  <a:schemeClr val="dk2"/>
                </a:solidFill>
                <a:latin typeface="Arial Rounded"/>
                <a:ea typeface="Arial Rounded"/>
                <a:cs typeface="Arial Rounded"/>
                <a:sym typeface="Arial Rounde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0"/>
          <p:cNvSpPr>
            <a:spLocks noGrp="1"/>
          </p:cNvSpPr>
          <p:nvPr>
            <p:ph type="pic" idx="3"/>
          </p:nvPr>
        </p:nvSpPr>
        <p:spPr>
          <a:xfrm>
            <a:off x="5167486" y="2003425"/>
            <a:ext cx="6472064" cy="4149725"/>
          </a:xfrm>
          <a:prstGeom prst="rect">
            <a:avLst/>
          </a:prstGeom>
          <a:solidFill>
            <a:schemeClr val="lt1"/>
          </a:solidFill>
          <a:ln>
            <a:noFill/>
          </a:ln>
        </p:spPr>
      </p:sp>
    </p:spTree>
    <p:extLst>
      <p:ext uri="{BB962C8B-B14F-4D97-AF65-F5344CB8AC3E}">
        <p14:creationId xmlns:p14="http://schemas.microsoft.com/office/powerpoint/2010/main" val="19317663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A6DBED-6AB0-7C46-A01B-C46293BF7C23}"/>
              </a:ext>
            </a:extLst>
          </p:cNvPr>
          <p:cNvSpPr/>
          <p:nvPr userDrawn="1"/>
        </p:nvSpPr>
        <p:spPr>
          <a:xfrm rot="10800000" flipV="1">
            <a:off x="0" y="-52592"/>
            <a:ext cx="12188825" cy="2911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9" name="Picture 8" descr="ace_logo_no_tagline (1).png">
            <a:extLst>
              <a:ext uri="{FF2B5EF4-FFF2-40B4-BE49-F238E27FC236}">
                <a16:creationId xmlns:a16="http://schemas.microsoft.com/office/drawing/2014/main" id="{F86EE87F-EC5C-6642-8C14-D1679AC72BF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5241" y="3438989"/>
            <a:ext cx="3828937" cy="2388529"/>
          </a:xfrm>
          <a:prstGeom prst="rect">
            <a:avLst/>
          </a:prstGeom>
          <a:noFill/>
          <a:ln w="9525">
            <a:noFill/>
            <a:miter lim="800000"/>
            <a:headEnd/>
            <a:tailEnd/>
          </a:ln>
        </p:spPr>
      </p:pic>
      <p:sp>
        <p:nvSpPr>
          <p:cNvPr id="10" name="Title 1">
            <a:extLst>
              <a:ext uri="{FF2B5EF4-FFF2-40B4-BE49-F238E27FC236}">
                <a16:creationId xmlns:a16="http://schemas.microsoft.com/office/drawing/2014/main" id="{059E1526-5C77-9444-B3EC-230B66499D50}"/>
              </a:ext>
            </a:extLst>
          </p:cNvPr>
          <p:cNvSpPr>
            <a:spLocks noGrp="1"/>
          </p:cNvSpPr>
          <p:nvPr>
            <p:ph type="title"/>
          </p:nvPr>
        </p:nvSpPr>
        <p:spPr>
          <a:xfrm>
            <a:off x="839788" y="457200"/>
            <a:ext cx="7494315" cy="1600200"/>
          </a:xfrm>
        </p:spPr>
        <p:txBody>
          <a:bodyPr anchor="b">
            <a:noAutofit/>
          </a:bodyPr>
          <a:lstStyle>
            <a:lvl1pPr>
              <a:defRPr sz="5400">
                <a:solidFill>
                  <a:schemeClr val="bg1"/>
                </a:solidFill>
                <a:latin typeface="Arial Rounded MT Bold" panose="020F0704030504030204" pitchFamily="34"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8C9500BD-CAD8-EF4E-A6A5-21AC83339C9A}"/>
              </a:ext>
            </a:extLst>
          </p:cNvPr>
          <p:cNvSpPr>
            <a:spLocks noGrp="1"/>
          </p:cNvSpPr>
          <p:nvPr>
            <p:ph idx="1"/>
          </p:nvPr>
        </p:nvSpPr>
        <p:spPr>
          <a:xfrm>
            <a:off x="5248003" y="3429001"/>
            <a:ext cx="6172200" cy="3276600"/>
          </a:xfrm>
        </p:spPr>
        <p:txBody>
          <a:bodyPr>
            <a:normAutofit/>
          </a:bodyPr>
          <a:lstStyle>
            <a:lvl1pPr>
              <a:defRPr sz="2400">
                <a:solidFill>
                  <a:schemeClr val="tx2"/>
                </a:solidFill>
                <a:latin typeface="Arial" panose="020B0604020202020204" pitchFamily="34" charset="0"/>
                <a:cs typeface="Arial" panose="020B0604020202020204" pitchFamily="34" charset="0"/>
              </a:defRPr>
            </a:lvl1pPr>
            <a:lvl2pPr>
              <a:defRPr sz="24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8249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81FA76-71AE-9C46-999A-FCDED50B4BBF}"/>
              </a:ext>
            </a:extLst>
          </p:cNvPr>
          <p:cNvSpPr/>
          <p:nvPr userDrawn="1"/>
        </p:nvSpPr>
        <p:spPr>
          <a:xfrm rot="10800000" flipV="1">
            <a:off x="1584" y="0"/>
            <a:ext cx="12188825" cy="50683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7" name="Picture 8" descr="ace_logo_no_tagline (1).png">
            <a:extLst>
              <a:ext uri="{FF2B5EF4-FFF2-40B4-BE49-F238E27FC236}">
                <a16:creationId xmlns:a16="http://schemas.microsoft.com/office/drawing/2014/main" id="{DC5F2680-7FA5-9F4F-8DDC-303FD1773C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80531" y="5476057"/>
            <a:ext cx="1491358" cy="930324"/>
          </a:xfrm>
          <a:prstGeom prst="rect">
            <a:avLst/>
          </a:prstGeom>
          <a:noFill/>
          <a:ln w="9525">
            <a:noFill/>
            <a:miter lim="800000"/>
            <a:headEnd/>
            <a:tailEnd/>
          </a:ln>
        </p:spPr>
      </p:pic>
      <p:pic>
        <p:nvPicPr>
          <p:cNvPr id="8" name="Picture 7" descr="A close up of a logo&#10;&#10;Description automatically generated">
            <a:extLst>
              <a:ext uri="{FF2B5EF4-FFF2-40B4-BE49-F238E27FC236}">
                <a16:creationId xmlns:a16="http://schemas.microsoft.com/office/drawing/2014/main" id="{B19B9187-CF2B-8646-8C05-A20EAFD8B9BD}"/>
              </a:ext>
            </a:extLst>
          </p:cNvPr>
          <p:cNvPicPr>
            <a:picLocks noChangeAspect="1"/>
          </p:cNvPicPr>
          <p:nvPr userDrawn="1"/>
        </p:nvPicPr>
        <p:blipFill>
          <a:blip r:embed="rId3">
            <a:alphaModFix amt="11000"/>
          </a:blip>
          <a:stretch>
            <a:fillRect/>
          </a:stretch>
        </p:blipFill>
        <p:spPr>
          <a:xfrm>
            <a:off x="5984220" y="-424042"/>
            <a:ext cx="4096311" cy="8235071"/>
          </a:xfrm>
          <a:prstGeom prst="rect">
            <a:avLst/>
          </a:prstGeom>
        </p:spPr>
      </p:pic>
      <p:sp>
        <p:nvSpPr>
          <p:cNvPr id="13" name="Text Placeholder 12">
            <a:extLst>
              <a:ext uri="{FF2B5EF4-FFF2-40B4-BE49-F238E27FC236}">
                <a16:creationId xmlns:a16="http://schemas.microsoft.com/office/drawing/2014/main" id="{84A4FE6B-9E42-0E49-BC0D-65CDF4AEA525}"/>
              </a:ext>
            </a:extLst>
          </p:cNvPr>
          <p:cNvSpPr>
            <a:spLocks noGrp="1"/>
          </p:cNvSpPr>
          <p:nvPr>
            <p:ph type="body" sz="quarter" idx="10"/>
          </p:nvPr>
        </p:nvSpPr>
        <p:spPr>
          <a:xfrm>
            <a:off x="925513" y="5337175"/>
            <a:ext cx="7107237" cy="1208088"/>
          </a:xfrm>
        </p:spPr>
        <p:txBody>
          <a:bodyPr/>
          <a:lstStyle>
            <a:lvl1pPr marL="0" indent="0">
              <a:buNone/>
              <a:defRPr>
                <a:solidFill>
                  <a:schemeClr val="tx2"/>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10C53550-DC86-E040-AB9A-6566F99D9F11}"/>
              </a:ext>
            </a:extLst>
          </p:cNvPr>
          <p:cNvSpPr>
            <a:spLocks noGrp="1"/>
          </p:cNvSpPr>
          <p:nvPr>
            <p:ph type="body" sz="quarter" idx="11"/>
          </p:nvPr>
        </p:nvSpPr>
        <p:spPr>
          <a:xfrm>
            <a:off x="1066800" y="984250"/>
            <a:ext cx="7608888" cy="3071813"/>
          </a:xfrm>
        </p:spPr>
        <p:txBody>
          <a:bodyPr>
            <a:noAutofit/>
          </a:bodyPr>
          <a:lstStyle>
            <a:lvl1pPr marL="0" indent="0">
              <a:buNone/>
              <a:defRPr sz="4400">
                <a:solidFill>
                  <a:schemeClr val="bg1"/>
                </a:solidFill>
                <a:latin typeface="Arial Rounded MT Bold" panose="020F0704030504030204" pitchFamily="34" charset="77"/>
              </a:defRPr>
            </a:lvl1pPr>
            <a:lvl2pPr marL="457200" indent="0">
              <a:buNone/>
              <a:defRPr sz="4400">
                <a:solidFill>
                  <a:schemeClr val="bg1"/>
                </a:solidFill>
                <a:latin typeface="Arial Rounded MT Bold" panose="020F0704030504030204" pitchFamily="34" charset="77"/>
              </a:defRPr>
            </a:lvl2pPr>
            <a:lvl3pPr marL="914400" indent="0">
              <a:buNone/>
              <a:defRPr sz="4400">
                <a:solidFill>
                  <a:schemeClr val="bg1"/>
                </a:solidFill>
                <a:latin typeface="Arial Rounded MT Bold" panose="020F0704030504030204" pitchFamily="34" charset="77"/>
              </a:defRPr>
            </a:lvl3pPr>
            <a:lvl4pPr marL="1371600" indent="0">
              <a:buNone/>
              <a:defRPr sz="4400">
                <a:solidFill>
                  <a:schemeClr val="bg1"/>
                </a:solidFill>
                <a:latin typeface="Arial Rounded MT Bold" panose="020F0704030504030204" pitchFamily="34" charset="77"/>
              </a:defRPr>
            </a:lvl4pPr>
            <a:lvl5pPr marL="1828800" indent="0">
              <a:buNone/>
              <a:defRPr sz="4400">
                <a:solidFill>
                  <a:schemeClr val="bg1"/>
                </a:solidFill>
                <a:latin typeface="Arial Rounded MT Bold" panose="020F0704030504030204" pitchFamily="34" charset="77"/>
              </a:defRPr>
            </a:lvl5pPr>
          </a:lstStyle>
          <a:p>
            <a:pPr lvl="0"/>
            <a:r>
              <a:rPr lang="en-US" dirty="0"/>
              <a:t>Click to edit Master text styles</a:t>
            </a:r>
          </a:p>
        </p:txBody>
      </p:sp>
      <p:pic>
        <p:nvPicPr>
          <p:cNvPr id="17" name="Picture 16">
            <a:extLst>
              <a:ext uri="{FF2B5EF4-FFF2-40B4-BE49-F238E27FC236}">
                <a16:creationId xmlns:a16="http://schemas.microsoft.com/office/drawing/2014/main" id="{D5EDBA90-DD28-BF4F-9B60-A42C9112CA7F}"/>
              </a:ext>
            </a:extLst>
          </p:cNvPr>
          <p:cNvPicPr>
            <a:picLocks noChangeAspect="1"/>
          </p:cNvPicPr>
          <p:nvPr userDrawn="1"/>
        </p:nvPicPr>
        <p:blipFill>
          <a:blip r:embed="rId4"/>
          <a:stretch>
            <a:fillRect/>
          </a:stretch>
        </p:blipFill>
        <p:spPr>
          <a:xfrm>
            <a:off x="8589173" y="5547994"/>
            <a:ext cx="1149350" cy="783185"/>
          </a:xfrm>
          <a:prstGeom prst="rect">
            <a:avLst/>
          </a:prstGeom>
        </p:spPr>
      </p:pic>
    </p:spTree>
    <p:extLst>
      <p:ext uri="{BB962C8B-B14F-4D97-AF65-F5344CB8AC3E}">
        <p14:creationId xmlns:p14="http://schemas.microsoft.com/office/powerpoint/2010/main" val="5795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82"/>
        <p:cNvGrpSpPr/>
        <p:nvPr/>
      </p:nvGrpSpPr>
      <p:grpSpPr>
        <a:xfrm>
          <a:off x="0" y="0"/>
          <a:ext cx="0" cy="0"/>
          <a:chOff x="0" y="0"/>
          <a:chExt cx="0" cy="0"/>
        </a:xfrm>
      </p:grpSpPr>
      <p:sp>
        <p:nvSpPr>
          <p:cNvPr id="183" name="Google Shape;183;p78"/>
          <p:cNvSpPr/>
          <p:nvPr/>
        </p:nvSpPr>
        <p:spPr>
          <a:xfrm flipH="1">
            <a:off x="0" y="2455817"/>
            <a:ext cx="12188825" cy="4415246"/>
          </a:xfrm>
          <a:prstGeom prst="rect">
            <a:avLst/>
          </a:prstGeom>
          <a:solidFill>
            <a:schemeClr val="dk2">
              <a:alpha val="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3"/>
              </a:solidFill>
              <a:latin typeface="Calibri"/>
              <a:ea typeface="Calibri"/>
              <a:cs typeface="Calibri"/>
              <a:sym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81FA76-71AE-9C46-999A-FCDED50B4BBF}"/>
              </a:ext>
            </a:extLst>
          </p:cNvPr>
          <p:cNvSpPr/>
          <p:nvPr userDrawn="1"/>
        </p:nvSpPr>
        <p:spPr>
          <a:xfrm rot="10800000" flipV="1">
            <a:off x="1584" y="0"/>
            <a:ext cx="12188825" cy="50683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7" name="Picture 8" descr="ace_logo_no_tagline (1).png">
            <a:extLst>
              <a:ext uri="{FF2B5EF4-FFF2-40B4-BE49-F238E27FC236}">
                <a16:creationId xmlns:a16="http://schemas.microsoft.com/office/drawing/2014/main" id="{DC5F2680-7FA5-9F4F-8DDC-303FD1773C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80531" y="5476057"/>
            <a:ext cx="1491358" cy="930324"/>
          </a:xfrm>
          <a:prstGeom prst="rect">
            <a:avLst/>
          </a:prstGeom>
          <a:noFill/>
          <a:ln w="9525">
            <a:noFill/>
            <a:miter lim="800000"/>
            <a:headEnd/>
            <a:tailEnd/>
          </a:ln>
        </p:spPr>
      </p:pic>
      <p:pic>
        <p:nvPicPr>
          <p:cNvPr id="8" name="Picture 7" descr="A close up of a logo&#10;&#10;Description automatically generated">
            <a:extLst>
              <a:ext uri="{FF2B5EF4-FFF2-40B4-BE49-F238E27FC236}">
                <a16:creationId xmlns:a16="http://schemas.microsoft.com/office/drawing/2014/main" id="{B19B9187-CF2B-8646-8C05-A20EAFD8B9BD}"/>
              </a:ext>
            </a:extLst>
          </p:cNvPr>
          <p:cNvPicPr>
            <a:picLocks noChangeAspect="1"/>
          </p:cNvPicPr>
          <p:nvPr userDrawn="1"/>
        </p:nvPicPr>
        <p:blipFill>
          <a:blip r:embed="rId3">
            <a:alphaModFix amt="11000"/>
          </a:blip>
          <a:stretch>
            <a:fillRect/>
          </a:stretch>
        </p:blipFill>
        <p:spPr>
          <a:xfrm>
            <a:off x="5984220" y="-424042"/>
            <a:ext cx="4096311" cy="8235071"/>
          </a:xfrm>
          <a:prstGeom prst="rect">
            <a:avLst/>
          </a:prstGeom>
        </p:spPr>
      </p:pic>
      <p:sp>
        <p:nvSpPr>
          <p:cNvPr id="13" name="Text Placeholder 12">
            <a:extLst>
              <a:ext uri="{FF2B5EF4-FFF2-40B4-BE49-F238E27FC236}">
                <a16:creationId xmlns:a16="http://schemas.microsoft.com/office/drawing/2014/main" id="{84A4FE6B-9E42-0E49-BC0D-65CDF4AEA525}"/>
              </a:ext>
            </a:extLst>
          </p:cNvPr>
          <p:cNvSpPr>
            <a:spLocks noGrp="1"/>
          </p:cNvSpPr>
          <p:nvPr>
            <p:ph type="body" sz="quarter" idx="10"/>
          </p:nvPr>
        </p:nvSpPr>
        <p:spPr>
          <a:xfrm>
            <a:off x="925513" y="5337175"/>
            <a:ext cx="7107237" cy="1208088"/>
          </a:xfrm>
        </p:spPr>
        <p:txBody>
          <a:bodyPr/>
          <a:lstStyle>
            <a:lvl1pPr marL="0" indent="0">
              <a:buNone/>
              <a:defRPr>
                <a:solidFill>
                  <a:schemeClr val="tx2"/>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10C53550-DC86-E040-AB9A-6566F99D9F11}"/>
              </a:ext>
            </a:extLst>
          </p:cNvPr>
          <p:cNvSpPr>
            <a:spLocks noGrp="1"/>
          </p:cNvSpPr>
          <p:nvPr>
            <p:ph type="body" sz="quarter" idx="11"/>
          </p:nvPr>
        </p:nvSpPr>
        <p:spPr>
          <a:xfrm>
            <a:off x="1066800" y="984250"/>
            <a:ext cx="7608888" cy="3071813"/>
          </a:xfrm>
        </p:spPr>
        <p:txBody>
          <a:bodyPr>
            <a:noAutofit/>
          </a:bodyPr>
          <a:lstStyle>
            <a:lvl1pPr marL="0" indent="0">
              <a:buNone/>
              <a:defRPr sz="4400">
                <a:solidFill>
                  <a:schemeClr val="bg1"/>
                </a:solidFill>
                <a:latin typeface="Arial Rounded MT Bold" panose="020F0704030504030204" pitchFamily="34" charset="77"/>
              </a:defRPr>
            </a:lvl1pPr>
            <a:lvl2pPr marL="457200" indent="0">
              <a:buNone/>
              <a:defRPr sz="4400">
                <a:solidFill>
                  <a:schemeClr val="bg1"/>
                </a:solidFill>
                <a:latin typeface="Arial Rounded MT Bold" panose="020F0704030504030204" pitchFamily="34" charset="77"/>
              </a:defRPr>
            </a:lvl2pPr>
            <a:lvl3pPr marL="914400" indent="0">
              <a:buNone/>
              <a:defRPr sz="4400">
                <a:solidFill>
                  <a:schemeClr val="bg1"/>
                </a:solidFill>
                <a:latin typeface="Arial Rounded MT Bold" panose="020F0704030504030204" pitchFamily="34" charset="77"/>
              </a:defRPr>
            </a:lvl3pPr>
            <a:lvl4pPr marL="1371600" indent="0">
              <a:buNone/>
              <a:defRPr sz="4400">
                <a:solidFill>
                  <a:schemeClr val="bg1"/>
                </a:solidFill>
                <a:latin typeface="Arial Rounded MT Bold" panose="020F0704030504030204" pitchFamily="34" charset="77"/>
              </a:defRPr>
            </a:lvl4pPr>
            <a:lvl5pPr marL="1828800" indent="0">
              <a:buNone/>
              <a:defRPr sz="4400">
                <a:solidFill>
                  <a:schemeClr val="bg1"/>
                </a:solidFill>
                <a:latin typeface="Arial Rounded MT Bold" panose="020F0704030504030204" pitchFamily="34" charset="77"/>
              </a:defRPr>
            </a:lvl5pPr>
          </a:lstStyle>
          <a:p>
            <a:pPr lvl="0"/>
            <a:r>
              <a:rPr lang="en-US" dirty="0"/>
              <a:t>Click to edit Master text styles</a:t>
            </a:r>
          </a:p>
        </p:txBody>
      </p:sp>
      <p:pic>
        <p:nvPicPr>
          <p:cNvPr id="17" name="Picture 16">
            <a:extLst>
              <a:ext uri="{FF2B5EF4-FFF2-40B4-BE49-F238E27FC236}">
                <a16:creationId xmlns:a16="http://schemas.microsoft.com/office/drawing/2014/main" id="{D5EDBA90-DD28-BF4F-9B60-A42C9112CA7F}"/>
              </a:ext>
            </a:extLst>
          </p:cNvPr>
          <p:cNvPicPr>
            <a:picLocks noChangeAspect="1"/>
          </p:cNvPicPr>
          <p:nvPr userDrawn="1"/>
        </p:nvPicPr>
        <p:blipFill>
          <a:blip r:embed="rId4"/>
          <a:stretch>
            <a:fillRect/>
          </a:stretch>
        </p:blipFill>
        <p:spPr>
          <a:xfrm>
            <a:off x="8589173" y="5547994"/>
            <a:ext cx="1149350" cy="783185"/>
          </a:xfrm>
          <a:prstGeom prst="rect">
            <a:avLst/>
          </a:prstGeom>
        </p:spPr>
      </p:pic>
    </p:spTree>
    <p:extLst>
      <p:ext uri="{BB962C8B-B14F-4D97-AF65-F5344CB8AC3E}">
        <p14:creationId xmlns:p14="http://schemas.microsoft.com/office/powerpoint/2010/main" val="29141712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6A26-55FE-6345-8E2A-FB026F9333C0}"/>
              </a:ext>
            </a:extLst>
          </p:cNvPr>
          <p:cNvSpPr>
            <a:spLocks noGrp="1"/>
          </p:cNvSpPr>
          <p:nvPr>
            <p:ph type="title"/>
          </p:nvPr>
        </p:nvSpPr>
        <p:spPr>
          <a:xfrm>
            <a:off x="838198" y="2103437"/>
            <a:ext cx="6215745" cy="1325563"/>
          </a:xfrm>
        </p:spPr>
        <p:txBody>
          <a:bodyPr>
            <a:normAutofit/>
          </a:bodyPr>
          <a:lstStyle>
            <a:lvl1pPr>
              <a:defRPr sz="5400">
                <a:solidFill>
                  <a:schemeClr val="bg1"/>
                </a:solidFill>
                <a:latin typeface="Arial Rounded MT Bold" panose="020F0704030504030204" pitchFamily="34" charset="77"/>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B0214932-7962-294E-A1EB-31E936A898B7}"/>
              </a:ext>
            </a:extLst>
          </p:cNvPr>
          <p:cNvPicPr>
            <a:picLocks noChangeAspect="1"/>
          </p:cNvPicPr>
          <p:nvPr userDrawn="1"/>
        </p:nvPicPr>
        <p:blipFill>
          <a:blip r:embed="rId2"/>
          <a:stretch>
            <a:fillRect/>
          </a:stretch>
        </p:blipFill>
        <p:spPr>
          <a:xfrm>
            <a:off x="10325662" y="5523692"/>
            <a:ext cx="1562100" cy="1092200"/>
          </a:xfrm>
          <a:prstGeom prst="rect">
            <a:avLst/>
          </a:prstGeom>
        </p:spPr>
      </p:pic>
      <p:pic>
        <p:nvPicPr>
          <p:cNvPr id="5" name="Picture 4" descr="A close up of a logo&#10;&#10;Description automatically generated">
            <a:extLst>
              <a:ext uri="{FF2B5EF4-FFF2-40B4-BE49-F238E27FC236}">
                <a16:creationId xmlns:a16="http://schemas.microsoft.com/office/drawing/2014/main" id="{688BB4CC-101B-B446-8C5E-011625866B7B}"/>
              </a:ext>
            </a:extLst>
          </p:cNvPr>
          <p:cNvPicPr>
            <a:picLocks noChangeAspect="1"/>
          </p:cNvPicPr>
          <p:nvPr userDrawn="1"/>
        </p:nvPicPr>
        <p:blipFill>
          <a:blip r:embed="rId3">
            <a:alphaModFix amt="10000"/>
          </a:blip>
          <a:stretch>
            <a:fillRect/>
          </a:stretch>
        </p:blipFill>
        <p:spPr>
          <a:xfrm>
            <a:off x="5512526" y="-290692"/>
            <a:ext cx="4679785" cy="9408065"/>
          </a:xfrm>
          <a:prstGeom prst="rect">
            <a:avLst/>
          </a:prstGeom>
        </p:spPr>
      </p:pic>
      <p:pic>
        <p:nvPicPr>
          <p:cNvPr id="7" name="Picture 6">
            <a:extLst>
              <a:ext uri="{FF2B5EF4-FFF2-40B4-BE49-F238E27FC236}">
                <a16:creationId xmlns:a16="http://schemas.microsoft.com/office/drawing/2014/main" id="{E07DEAB0-4F0E-D541-A556-5EB077B09446}"/>
              </a:ext>
            </a:extLst>
          </p:cNvPr>
          <p:cNvPicPr>
            <a:picLocks noChangeAspect="1"/>
          </p:cNvPicPr>
          <p:nvPr userDrawn="1"/>
        </p:nvPicPr>
        <p:blipFill>
          <a:blip r:embed="rId4"/>
          <a:stretch>
            <a:fillRect/>
          </a:stretch>
        </p:blipFill>
        <p:spPr>
          <a:xfrm>
            <a:off x="9131300" y="5771569"/>
            <a:ext cx="889000" cy="596446"/>
          </a:xfrm>
          <a:prstGeom prst="rect">
            <a:avLst/>
          </a:prstGeom>
        </p:spPr>
      </p:pic>
    </p:spTree>
    <p:extLst>
      <p:ext uri="{BB962C8B-B14F-4D97-AF65-F5344CB8AC3E}">
        <p14:creationId xmlns:p14="http://schemas.microsoft.com/office/powerpoint/2010/main" val="3865911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6A26-55FE-6345-8E2A-FB026F9333C0}"/>
              </a:ext>
            </a:extLst>
          </p:cNvPr>
          <p:cNvSpPr>
            <a:spLocks noGrp="1"/>
          </p:cNvSpPr>
          <p:nvPr>
            <p:ph type="title"/>
          </p:nvPr>
        </p:nvSpPr>
        <p:spPr>
          <a:xfrm>
            <a:off x="838198" y="2103437"/>
            <a:ext cx="6215745" cy="1325563"/>
          </a:xfrm>
        </p:spPr>
        <p:txBody>
          <a:bodyPr>
            <a:normAutofit/>
          </a:bodyPr>
          <a:lstStyle>
            <a:lvl1pPr>
              <a:defRPr sz="5400">
                <a:solidFill>
                  <a:schemeClr val="bg1"/>
                </a:solidFill>
                <a:latin typeface="Arial Rounded MT Bold" panose="020F0704030504030204" pitchFamily="34" charset="77"/>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B0214932-7962-294E-A1EB-31E936A898B7}"/>
              </a:ext>
            </a:extLst>
          </p:cNvPr>
          <p:cNvPicPr>
            <a:picLocks noChangeAspect="1"/>
          </p:cNvPicPr>
          <p:nvPr userDrawn="1"/>
        </p:nvPicPr>
        <p:blipFill>
          <a:blip r:embed="rId2"/>
          <a:stretch>
            <a:fillRect/>
          </a:stretch>
        </p:blipFill>
        <p:spPr>
          <a:xfrm>
            <a:off x="10325662" y="5523692"/>
            <a:ext cx="1562100" cy="1092200"/>
          </a:xfrm>
          <a:prstGeom prst="rect">
            <a:avLst/>
          </a:prstGeom>
        </p:spPr>
      </p:pic>
      <p:pic>
        <p:nvPicPr>
          <p:cNvPr id="5" name="Picture 4" descr="A close up of a logo&#10;&#10;Description automatically generated">
            <a:extLst>
              <a:ext uri="{FF2B5EF4-FFF2-40B4-BE49-F238E27FC236}">
                <a16:creationId xmlns:a16="http://schemas.microsoft.com/office/drawing/2014/main" id="{688BB4CC-101B-B446-8C5E-011625866B7B}"/>
              </a:ext>
            </a:extLst>
          </p:cNvPr>
          <p:cNvPicPr>
            <a:picLocks noChangeAspect="1"/>
          </p:cNvPicPr>
          <p:nvPr userDrawn="1"/>
        </p:nvPicPr>
        <p:blipFill>
          <a:blip r:embed="rId3">
            <a:alphaModFix amt="10000"/>
          </a:blip>
          <a:stretch>
            <a:fillRect/>
          </a:stretch>
        </p:blipFill>
        <p:spPr>
          <a:xfrm>
            <a:off x="5512526" y="-290692"/>
            <a:ext cx="4679785" cy="9408065"/>
          </a:xfrm>
          <a:prstGeom prst="rect">
            <a:avLst/>
          </a:prstGeom>
        </p:spPr>
      </p:pic>
      <p:pic>
        <p:nvPicPr>
          <p:cNvPr id="7" name="Picture 6">
            <a:extLst>
              <a:ext uri="{FF2B5EF4-FFF2-40B4-BE49-F238E27FC236}">
                <a16:creationId xmlns:a16="http://schemas.microsoft.com/office/drawing/2014/main" id="{E07DEAB0-4F0E-D541-A556-5EB077B09446}"/>
              </a:ext>
            </a:extLst>
          </p:cNvPr>
          <p:cNvPicPr>
            <a:picLocks noChangeAspect="1"/>
          </p:cNvPicPr>
          <p:nvPr userDrawn="1"/>
        </p:nvPicPr>
        <p:blipFill>
          <a:blip r:embed="rId4"/>
          <a:stretch>
            <a:fillRect/>
          </a:stretch>
        </p:blipFill>
        <p:spPr>
          <a:xfrm>
            <a:off x="9131300" y="5771569"/>
            <a:ext cx="889000" cy="596446"/>
          </a:xfrm>
          <a:prstGeom prst="rect">
            <a:avLst/>
          </a:prstGeom>
        </p:spPr>
      </p:pic>
    </p:spTree>
    <p:extLst>
      <p:ext uri="{BB962C8B-B14F-4D97-AF65-F5344CB8AC3E}">
        <p14:creationId xmlns:p14="http://schemas.microsoft.com/office/powerpoint/2010/main" val="10193570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5_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6A26-55FE-6345-8E2A-FB026F9333C0}"/>
              </a:ext>
            </a:extLst>
          </p:cNvPr>
          <p:cNvSpPr>
            <a:spLocks noGrp="1"/>
          </p:cNvSpPr>
          <p:nvPr>
            <p:ph type="title"/>
          </p:nvPr>
        </p:nvSpPr>
        <p:spPr>
          <a:xfrm>
            <a:off x="838198" y="2103437"/>
            <a:ext cx="6215745" cy="1325563"/>
          </a:xfrm>
        </p:spPr>
        <p:txBody>
          <a:bodyPr>
            <a:normAutofit/>
          </a:bodyPr>
          <a:lstStyle>
            <a:lvl1pPr>
              <a:defRPr sz="5400">
                <a:solidFill>
                  <a:schemeClr val="bg1"/>
                </a:solidFill>
                <a:latin typeface="Arial Rounded MT Bold" panose="020F0704030504030204" pitchFamily="34" charset="77"/>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B0214932-7962-294E-A1EB-31E936A898B7}"/>
              </a:ext>
            </a:extLst>
          </p:cNvPr>
          <p:cNvPicPr>
            <a:picLocks noChangeAspect="1"/>
          </p:cNvPicPr>
          <p:nvPr userDrawn="1"/>
        </p:nvPicPr>
        <p:blipFill>
          <a:blip r:embed="rId2"/>
          <a:stretch>
            <a:fillRect/>
          </a:stretch>
        </p:blipFill>
        <p:spPr>
          <a:xfrm>
            <a:off x="10325662" y="5523692"/>
            <a:ext cx="1562100" cy="1092200"/>
          </a:xfrm>
          <a:prstGeom prst="rect">
            <a:avLst/>
          </a:prstGeom>
        </p:spPr>
      </p:pic>
      <p:pic>
        <p:nvPicPr>
          <p:cNvPr id="5" name="Picture 4" descr="A close up of a logo&#10;&#10;Description automatically generated">
            <a:extLst>
              <a:ext uri="{FF2B5EF4-FFF2-40B4-BE49-F238E27FC236}">
                <a16:creationId xmlns:a16="http://schemas.microsoft.com/office/drawing/2014/main" id="{688BB4CC-101B-B446-8C5E-011625866B7B}"/>
              </a:ext>
            </a:extLst>
          </p:cNvPr>
          <p:cNvPicPr>
            <a:picLocks noChangeAspect="1"/>
          </p:cNvPicPr>
          <p:nvPr userDrawn="1"/>
        </p:nvPicPr>
        <p:blipFill>
          <a:blip r:embed="rId3">
            <a:alphaModFix amt="10000"/>
          </a:blip>
          <a:stretch>
            <a:fillRect/>
          </a:stretch>
        </p:blipFill>
        <p:spPr>
          <a:xfrm>
            <a:off x="5512526" y="-290692"/>
            <a:ext cx="4679785" cy="9408065"/>
          </a:xfrm>
          <a:prstGeom prst="rect">
            <a:avLst/>
          </a:prstGeom>
        </p:spPr>
      </p:pic>
      <p:pic>
        <p:nvPicPr>
          <p:cNvPr id="7" name="Picture 6">
            <a:extLst>
              <a:ext uri="{FF2B5EF4-FFF2-40B4-BE49-F238E27FC236}">
                <a16:creationId xmlns:a16="http://schemas.microsoft.com/office/drawing/2014/main" id="{E07DEAB0-4F0E-D541-A556-5EB077B09446}"/>
              </a:ext>
            </a:extLst>
          </p:cNvPr>
          <p:cNvPicPr>
            <a:picLocks noChangeAspect="1"/>
          </p:cNvPicPr>
          <p:nvPr userDrawn="1"/>
        </p:nvPicPr>
        <p:blipFill>
          <a:blip r:embed="rId4"/>
          <a:stretch>
            <a:fillRect/>
          </a:stretch>
        </p:blipFill>
        <p:spPr>
          <a:xfrm>
            <a:off x="9131300" y="5771569"/>
            <a:ext cx="889000" cy="596446"/>
          </a:xfrm>
          <a:prstGeom prst="rect">
            <a:avLst/>
          </a:prstGeom>
        </p:spPr>
      </p:pic>
    </p:spTree>
    <p:extLst>
      <p:ext uri="{BB962C8B-B14F-4D97-AF65-F5344CB8AC3E}">
        <p14:creationId xmlns:p14="http://schemas.microsoft.com/office/powerpoint/2010/main" val="2213964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ECD8-2FE0-9649-B0A8-B14E62FD697D}"/>
              </a:ext>
            </a:extLst>
          </p:cNvPr>
          <p:cNvSpPr>
            <a:spLocks noGrp="1"/>
          </p:cNvSpPr>
          <p:nvPr>
            <p:ph type="title"/>
          </p:nvPr>
        </p:nvSpPr>
        <p:spPr>
          <a:xfrm>
            <a:off x="838200" y="571500"/>
            <a:ext cx="5928360" cy="1119188"/>
          </a:xfrm>
        </p:spPr>
        <p:txBody>
          <a:bodyPr/>
          <a:lstStyle>
            <a:lvl1pPr>
              <a:defRPr>
                <a:solidFill>
                  <a:schemeClr val="tx2"/>
                </a:solidFill>
                <a:latin typeface="Arial Rounded MT Bold" panose="020F07040305040302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828430E2-1B94-344B-BF10-2A7407A1E05F}"/>
              </a:ext>
            </a:extLst>
          </p:cNvPr>
          <p:cNvSpPr>
            <a:spLocks noGrp="1"/>
          </p:cNvSpPr>
          <p:nvPr>
            <p:ph idx="1"/>
          </p:nvPr>
        </p:nvSpPr>
        <p:spPr>
          <a:xfrm>
            <a:off x="838200" y="1825625"/>
            <a:ext cx="5928360" cy="4351338"/>
          </a:xfrm>
        </p:spPr>
        <p:txBody>
          <a:bodyPr>
            <a:normAutofit/>
          </a:bodyPr>
          <a:lstStyle>
            <a:lvl1pPr>
              <a:defRPr sz="2400">
                <a:solidFill>
                  <a:schemeClr val="tx2"/>
                </a:solidFill>
                <a:latin typeface="Arial" panose="020B0604020202020204" pitchFamily="34" charset="0"/>
                <a:cs typeface="Arial" panose="020B0604020202020204" pitchFamily="34" charset="0"/>
              </a:defRPr>
            </a:lvl1pPr>
            <a:lvl2pPr>
              <a:defRPr sz="24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09B098C-2D3A-6C40-8344-DCBFA0E54F57}"/>
              </a:ext>
            </a:extLst>
          </p:cNvPr>
          <p:cNvSpPr/>
          <p:nvPr userDrawn="1"/>
        </p:nvSpPr>
        <p:spPr>
          <a:xfrm rot="10800000" flipV="1">
            <a:off x="3173" y="4752500"/>
            <a:ext cx="12188825" cy="2105500"/>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5" name="Picture 4" descr="A picture containing drawing, knife&#10;&#10;Description automatically generated">
            <a:extLst>
              <a:ext uri="{FF2B5EF4-FFF2-40B4-BE49-F238E27FC236}">
                <a16:creationId xmlns:a16="http://schemas.microsoft.com/office/drawing/2014/main" id="{6A314E6B-C7D3-BF46-9265-B45CC35235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6" name="Rectangle 5">
            <a:extLst>
              <a:ext uri="{FF2B5EF4-FFF2-40B4-BE49-F238E27FC236}">
                <a16:creationId xmlns:a16="http://schemas.microsoft.com/office/drawing/2014/main" id="{8E1C6157-90ED-2A4A-8D48-977F41D9FA52}"/>
              </a:ext>
            </a:extLst>
          </p:cNvPr>
          <p:cNvSpPr/>
          <p:nvPr userDrawn="1"/>
        </p:nvSpPr>
        <p:spPr>
          <a:xfrm>
            <a:off x="838200" y="414864"/>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Tree>
    <p:extLst>
      <p:ext uri="{BB962C8B-B14F-4D97-AF65-F5344CB8AC3E}">
        <p14:creationId xmlns:p14="http://schemas.microsoft.com/office/powerpoint/2010/main" val="2848640782"/>
      </p:ext>
    </p:extLst>
  </p:cSld>
  <p:clrMapOvr>
    <a:masterClrMapping/>
  </p:clrMapOvr>
  <p:extLst>
    <p:ext uri="{DCECCB84-F9BA-43D5-87BE-67443E8EF086}">
      <p15:sldGuideLst xmlns:p15="http://schemas.microsoft.com/office/powerpoint/2012/main">
        <p15:guide id="1" orient="horz" pos="2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B098C-2D3A-6C40-8344-DCBFA0E54F57}"/>
              </a:ext>
            </a:extLst>
          </p:cNvPr>
          <p:cNvSpPr/>
          <p:nvPr userDrawn="1"/>
        </p:nvSpPr>
        <p:spPr>
          <a:xfrm rot="10800000" flipV="1">
            <a:off x="3173" y="4752500"/>
            <a:ext cx="12188825" cy="2105500"/>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5" name="Picture 4" descr="A flat screen television&#10;&#10;Description automatically generated">
            <a:extLst>
              <a:ext uri="{FF2B5EF4-FFF2-40B4-BE49-F238E27FC236}">
                <a16:creationId xmlns:a16="http://schemas.microsoft.com/office/drawing/2014/main" id="{3ACDB9A0-065C-2E4A-90D9-AEC59E7073F2}"/>
              </a:ext>
            </a:extLst>
          </p:cNvPr>
          <p:cNvPicPr>
            <a:picLocks noChangeAspect="1"/>
          </p:cNvPicPr>
          <p:nvPr userDrawn="1"/>
        </p:nvPicPr>
        <p:blipFill rotWithShape="1">
          <a:blip r:embed="rId2"/>
          <a:srcRect t="18252" r="31880" b="26029"/>
          <a:stretch/>
        </p:blipFill>
        <p:spPr>
          <a:xfrm>
            <a:off x="5872430" y="61624"/>
            <a:ext cx="6319570" cy="7234526"/>
          </a:xfrm>
          <a:prstGeom prst="rect">
            <a:avLst/>
          </a:prstGeom>
        </p:spPr>
      </p:pic>
      <p:sp>
        <p:nvSpPr>
          <p:cNvPr id="9" name="Rectangle 8">
            <a:extLst>
              <a:ext uri="{FF2B5EF4-FFF2-40B4-BE49-F238E27FC236}">
                <a16:creationId xmlns:a16="http://schemas.microsoft.com/office/drawing/2014/main" id="{0D6E5597-2E02-7543-89EA-FB43ADF7EBF2}"/>
              </a:ext>
            </a:extLst>
          </p:cNvPr>
          <p:cNvSpPr/>
          <p:nvPr userDrawn="1"/>
        </p:nvSpPr>
        <p:spPr>
          <a:xfrm>
            <a:off x="838200" y="514445"/>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
        <p:nvSpPr>
          <p:cNvPr id="11" name="Text Placeholder 10">
            <a:extLst>
              <a:ext uri="{FF2B5EF4-FFF2-40B4-BE49-F238E27FC236}">
                <a16:creationId xmlns:a16="http://schemas.microsoft.com/office/drawing/2014/main" id="{9E12C491-678E-D945-9CB7-E06FE89A69CF}"/>
              </a:ext>
            </a:extLst>
          </p:cNvPr>
          <p:cNvSpPr>
            <a:spLocks noGrp="1"/>
          </p:cNvSpPr>
          <p:nvPr>
            <p:ph type="body" sz="quarter" idx="10"/>
          </p:nvPr>
        </p:nvSpPr>
        <p:spPr>
          <a:xfrm>
            <a:off x="838200" y="576069"/>
            <a:ext cx="5257800" cy="1462087"/>
          </a:xfrm>
        </p:spPr>
        <p:txBody>
          <a:bodyPr>
            <a:normAutofit/>
          </a:bodyPr>
          <a:lstStyle>
            <a:lvl1pPr marL="0" indent="0">
              <a:buNone/>
              <a:defRPr sz="4400" b="0">
                <a:solidFill>
                  <a:schemeClr val="tx2"/>
                </a:solidFill>
                <a:latin typeface="Arial Rounded MT Bold" panose="020F0704030504030204" pitchFamily="34" charset="77"/>
              </a:defRPr>
            </a:lvl1pPr>
            <a:lvl2pPr marL="457200" indent="0">
              <a:buNone/>
              <a:defRPr>
                <a:latin typeface="Arial Rounded MT Bold" panose="020F0704030504030204" pitchFamily="34" charset="77"/>
              </a:defRPr>
            </a:lvl2pPr>
            <a:lvl3pPr>
              <a:defRPr>
                <a:latin typeface="Arial Rounded MT Bold" panose="020F0704030504030204" pitchFamily="34" charset="77"/>
              </a:defRPr>
            </a:lvl3pPr>
            <a:lvl4pPr>
              <a:defRPr>
                <a:latin typeface="Arial Rounded MT Bold" panose="020F0704030504030204" pitchFamily="34" charset="77"/>
              </a:defRPr>
            </a:lvl4pPr>
            <a:lvl5pPr>
              <a:defRPr>
                <a:latin typeface="Arial Rounded MT Bold" panose="020F0704030504030204" pitchFamily="34" charset="77"/>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6386DCC7-088A-114B-962F-FF6FEF3E4E98}"/>
              </a:ext>
            </a:extLst>
          </p:cNvPr>
          <p:cNvSpPr>
            <a:spLocks noGrp="1"/>
          </p:cNvSpPr>
          <p:nvPr>
            <p:ph type="body" sz="quarter" idx="11"/>
          </p:nvPr>
        </p:nvSpPr>
        <p:spPr>
          <a:xfrm>
            <a:off x="838200" y="2495550"/>
            <a:ext cx="5257800" cy="1924050"/>
          </a:xfrm>
        </p:spPr>
        <p:txBody>
          <a:bodyPr>
            <a:normAutofit/>
          </a:bodyPr>
          <a:lstStyle>
            <a:lvl1pPr marL="0" indent="0">
              <a:buNone/>
              <a:defRPr sz="2200">
                <a:solidFill>
                  <a:schemeClr val="tx2"/>
                </a:solidFill>
                <a:latin typeface="Arial" panose="020B0604020202020204" pitchFamily="34" charset="0"/>
                <a:cs typeface="Arial" panose="020B0604020202020204" pitchFamily="34" charset="0"/>
              </a:defRPr>
            </a:lvl1pPr>
            <a:lvl2pPr marL="457200" indent="0">
              <a:buNone/>
              <a:defRPr sz="2200">
                <a:solidFill>
                  <a:schemeClr val="tx2"/>
                </a:solidFill>
                <a:latin typeface="Arial" panose="020B0604020202020204" pitchFamily="34" charset="0"/>
                <a:cs typeface="Arial" panose="020B0604020202020204" pitchFamily="34" charset="0"/>
              </a:defRPr>
            </a:lvl2pPr>
            <a:lvl3pPr marL="914400" indent="0">
              <a:buNone/>
              <a:defRPr sz="2200">
                <a:solidFill>
                  <a:schemeClr val="tx2"/>
                </a:solidFill>
                <a:latin typeface="Arial" panose="020B0604020202020204" pitchFamily="34" charset="0"/>
                <a:cs typeface="Arial" panose="020B0604020202020204" pitchFamily="34" charset="0"/>
              </a:defRPr>
            </a:lvl3pPr>
            <a:lvl4pPr marL="1371600" indent="0">
              <a:buNone/>
              <a:defRPr sz="2200">
                <a:solidFill>
                  <a:schemeClr val="tx2"/>
                </a:solidFill>
                <a:latin typeface="Arial" panose="020B0604020202020204" pitchFamily="34" charset="0"/>
                <a:cs typeface="Arial" panose="020B0604020202020204" pitchFamily="34" charset="0"/>
              </a:defRPr>
            </a:lvl4pPr>
            <a:lvl5pPr marL="1828800" indent="0">
              <a:buNone/>
              <a:defRPr sz="22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Picture Placeholder 14">
            <a:extLst>
              <a:ext uri="{FF2B5EF4-FFF2-40B4-BE49-F238E27FC236}">
                <a16:creationId xmlns:a16="http://schemas.microsoft.com/office/drawing/2014/main" id="{FCE2112B-6BB0-6D43-A67D-D6BE5E015B81}"/>
              </a:ext>
            </a:extLst>
          </p:cNvPr>
          <p:cNvSpPr>
            <a:spLocks noGrp="1"/>
          </p:cNvSpPr>
          <p:nvPr>
            <p:ph type="pic" sz="quarter" idx="12" hasCustomPrompt="1"/>
          </p:nvPr>
        </p:nvSpPr>
        <p:spPr>
          <a:xfrm>
            <a:off x="6667500" y="723900"/>
            <a:ext cx="5524500" cy="4095945"/>
          </a:xfrm>
        </p:spPr>
        <p:txBody>
          <a:bodyPr anchor="ctr"/>
          <a:lstStyle>
            <a:lvl1pPr marL="0" indent="0" algn="ctr">
              <a:buNone/>
              <a:defRPr/>
            </a:lvl1pPr>
          </a:lstStyle>
          <a:p>
            <a:r>
              <a:rPr lang="en-US" dirty="0"/>
              <a:t>Screen Grab</a:t>
            </a:r>
          </a:p>
        </p:txBody>
      </p:sp>
    </p:spTree>
    <p:extLst>
      <p:ext uri="{BB962C8B-B14F-4D97-AF65-F5344CB8AC3E}">
        <p14:creationId xmlns:p14="http://schemas.microsoft.com/office/powerpoint/2010/main" val="27319715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B098C-2D3A-6C40-8344-DCBFA0E54F57}"/>
              </a:ext>
            </a:extLst>
          </p:cNvPr>
          <p:cNvSpPr/>
          <p:nvPr userDrawn="1"/>
        </p:nvSpPr>
        <p:spPr>
          <a:xfrm rot="10800000" flipV="1">
            <a:off x="3173" y="4752500"/>
            <a:ext cx="12188825" cy="2105500"/>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5" name="Picture 4" descr="A flat screen television&#10;&#10;Description automatically generated">
            <a:extLst>
              <a:ext uri="{FF2B5EF4-FFF2-40B4-BE49-F238E27FC236}">
                <a16:creationId xmlns:a16="http://schemas.microsoft.com/office/drawing/2014/main" id="{3ACDB9A0-065C-2E4A-90D9-AEC59E7073F2}"/>
              </a:ext>
            </a:extLst>
          </p:cNvPr>
          <p:cNvPicPr>
            <a:picLocks noChangeAspect="1"/>
          </p:cNvPicPr>
          <p:nvPr userDrawn="1"/>
        </p:nvPicPr>
        <p:blipFill rotWithShape="1">
          <a:blip r:embed="rId2"/>
          <a:srcRect t="18252" r="31880" b="26029"/>
          <a:stretch/>
        </p:blipFill>
        <p:spPr>
          <a:xfrm>
            <a:off x="5872430" y="61624"/>
            <a:ext cx="6319570" cy="7234526"/>
          </a:xfrm>
          <a:prstGeom prst="rect">
            <a:avLst/>
          </a:prstGeom>
        </p:spPr>
      </p:pic>
      <p:sp>
        <p:nvSpPr>
          <p:cNvPr id="9" name="Rectangle 8">
            <a:extLst>
              <a:ext uri="{FF2B5EF4-FFF2-40B4-BE49-F238E27FC236}">
                <a16:creationId xmlns:a16="http://schemas.microsoft.com/office/drawing/2014/main" id="{0D6E5597-2E02-7543-89EA-FB43ADF7EBF2}"/>
              </a:ext>
            </a:extLst>
          </p:cNvPr>
          <p:cNvSpPr/>
          <p:nvPr userDrawn="1"/>
        </p:nvSpPr>
        <p:spPr>
          <a:xfrm>
            <a:off x="838200" y="514445"/>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
        <p:nvSpPr>
          <p:cNvPr id="11" name="Text Placeholder 10">
            <a:extLst>
              <a:ext uri="{FF2B5EF4-FFF2-40B4-BE49-F238E27FC236}">
                <a16:creationId xmlns:a16="http://schemas.microsoft.com/office/drawing/2014/main" id="{9E12C491-678E-D945-9CB7-E06FE89A69CF}"/>
              </a:ext>
            </a:extLst>
          </p:cNvPr>
          <p:cNvSpPr>
            <a:spLocks noGrp="1"/>
          </p:cNvSpPr>
          <p:nvPr>
            <p:ph type="body" sz="quarter" idx="10"/>
          </p:nvPr>
        </p:nvSpPr>
        <p:spPr>
          <a:xfrm>
            <a:off x="838200" y="576069"/>
            <a:ext cx="5257800" cy="1462087"/>
          </a:xfrm>
        </p:spPr>
        <p:txBody>
          <a:bodyPr>
            <a:normAutofit/>
          </a:bodyPr>
          <a:lstStyle>
            <a:lvl1pPr marL="0" indent="0">
              <a:buNone/>
              <a:defRPr sz="4400" b="0">
                <a:solidFill>
                  <a:schemeClr val="tx2"/>
                </a:solidFill>
                <a:latin typeface="Arial Rounded MT Bold" panose="020F0704030504030204" pitchFamily="34" charset="77"/>
              </a:defRPr>
            </a:lvl1pPr>
            <a:lvl2pPr marL="457200" indent="0">
              <a:buNone/>
              <a:defRPr>
                <a:latin typeface="Arial Rounded MT Bold" panose="020F0704030504030204" pitchFamily="34" charset="77"/>
              </a:defRPr>
            </a:lvl2pPr>
            <a:lvl3pPr>
              <a:defRPr>
                <a:latin typeface="Arial Rounded MT Bold" panose="020F0704030504030204" pitchFamily="34" charset="77"/>
              </a:defRPr>
            </a:lvl3pPr>
            <a:lvl4pPr>
              <a:defRPr>
                <a:latin typeface="Arial Rounded MT Bold" panose="020F0704030504030204" pitchFamily="34" charset="77"/>
              </a:defRPr>
            </a:lvl4pPr>
            <a:lvl5pPr>
              <a:defRPr>
                <a:latin typeface="Arial Rounded MT Bold" panose="020F0704030504030204" pitchFamily="34" charset="77"/>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6386DCC7-088A-114B-962F-FF6FEF3E4E98}"/>
              </a:ext>
            </a:extLst>
          </p:cNvPr>
          <p:cNvSpPr>
            <a:spLocks noGrp="1"/>
          </p:cNvSpPr>
          <p:nvPr>
            <p:ph type="body" sz="quarter" idx="11"/>
          </p:nvPr>
        </p:nvSpPr>
        <p:spPr>
          <a:xfrm>
            <a:off x="838200" y="2495550"/>
            <a:ext cx="5257800" cy="1924050"/>
          </a:xfrm>
        </p:spPr>
        <p:txBody>
          <a:bodyPr>
            <a:normAutofit/>
          </a:bodyPr>
          <a:lstStyle>
            <a:lvl1pPr marL="0" indent="0">
              <a:buNone/>
              <a:defRPr sz="2200">
                <a:solidFill>
                  <a:schemeClr val="tx2"/>
                </a:solidFill>
                <a:latin typeface="Arial" panose="020B0604020202020204" pitchFamily="34" charset="0"/>
                <a:cs typeface="Arial" panose="020B0604020202020204" pitchFamily="34" charset="0"/>
              </a:defRPr>
            </a:lvl1pPr>
            <a:lvl2pPr marL="457200" indent="0">
              <a:buNone/>
              <a:defRPr sz="2200">
                <a:solidFill>
                  <a:schemeClr val="tx2"/>
                </a:solidFill>
                <a:latin typeface="Arial" panose="020B0604020202020204" pitchFamily="34" charset="0"/>
                <a:cs typeface="Arial" panose="020B0604020202020204" pitchFamily="34" charset="0"/>
              </a:defRPr>
            </a:lvl2pPr>
            <a:lvl3pPr marL="914400" indent="0">
              <a:buNone/>
              <a:defRPr sz="2200">
                <a:solidFill>
                  <a:schemeClr val="tx2"/>
                </a:solidFill>
                <a:latin typeface="Arial" panose="020B0604020202020204" pitchFamily="34" charset="0"/>
                <a:cs typeface="Arial" panose="020B0604020202020204" pitchFamily="34" charset="0"/>
              </a:defRPr>
            </a:lvl3pPr>
            <a:lvl4pPr marL="1371600" indent="0">
              <a:buNone/>
              <a:defRPr sz="2200">
                <a:solidFill>
                  <a:schemeClr val="tx2"/>
                </a:solidFill>
                <a:latin typeface="Arial" panose="020B0604020202020204" pitchFamily="34" charset="0"/>
                <a:cs typeface="Arial" panose="020B0604020202020204" pitchFamily="34" charset="0"/>
              </a:defRPr>
            </a:lvl4pPr>
            <a:lvl5pPr marL="1828800" indent="0">
              <a:buNone/>
              <a:defRPr sz="22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7" descr="A screenshot of a cell phone&#10;&#10;Description automatically generated">
            <a:extLst>
              <a:ext uri="{FF2B5EF4-FFF2-40B4-BE49-F238E27FC236}">
                <a16:creationId xmlns:a16="http://schemas.microsoft.com/office/drawing/2014/main" id="{FAE48BDA-06BF-3544-B3B9-1FD5ADD446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24132" y="643226"/>
            <a:ext cx="5564696" cy="4235650"/>
          </a:xfrm>
          <a:prstGeom prst="rect">
            <a:avLst/>
          </a:prstGeom>
        </p:spPr>
      </p:pic>
    </p:spTree>
    <p:extLst>
      <p:ext uri="{BB962C8B-B14F-4D97-AF65-F5344CB8AC3E}">
        <p14:creationId xmlns:p14="http://schemas.microsoft.com/office/powerpoint/2010/main" val="36769519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D4466-6CAF-8B4C-B479-A4E0AD94B017}"/>
              </a:ext>
            </a:extLst>
          </p:cNvPr>
          <p:cNvSpPr/>
          <p:nvPr userDrawn="1"/>
        </p:nvSpPr>
        <p:spPr>
          <a:xfrm rot="10800000" flipV="1">
            <a:off x="0" y="2455817"/>
            <a:ext cx="12188825" cy="4415246"/>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5" name="Picture 4" descr="A picture containing drawing, knife&#10;&#10;Description automatically generated">
            <a:extLst>
              <a:ext uri="{FF2B5EF4-FFF2-40B4-BE49-F238E27FC236}">
                <a16:creationId xmlns:a16="http://schemas.microsoft.com/office/drawing/2014/main" id="{715B373D-D564-0644-AD26-0601F1669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pic>
        <p:nvPicPr>
          <p:cNvPr id="4" name="Picture 3" descr="A flat screen television&#10;&#10;Description automatically generated">
            <a:extLst>
              <a:ext uri="{FF2B5EF4-FFF2-40B4-BE49-F238E27FC236}">
                <a16:creationId xmlns:a16="http://schemas.microsoft.com/office/drawing/2014/main" id="{018C8575-3D0E-8043-8B2E-8CE87E528152}"/>
              </a:ext>
            </a:extLst>
          </p:cNvPr>
          <p:cNvPicPr>
            <a:picLocks noChangeAspect="1"/>
          </p:cNvPicPr>
          <p:nvPr userDrawn="1"/>
        </p:nvPicPr>
        <p:blipFill rotWithShape="1">
          <a:blip r:embed="rId3"/>
          <a:srcRect l="35836" t="18252" r="1413" b="26029"/>
          <a:stretch/>
        </p:blipFill>
        <p:spPr>
          <a:xfrm>
            <a:off x="27570" y="154210"/>
            <a:ext cx="5821503" cy="7234526"/>
          </a:xfrm>
          <a:prstGeom prst="rect">
            <a:avLst/>
          </a:prstGeom>
        </p:spPr>
      </p:pic>
      <p:sp>
        <p:nvSpPr>
          <p:cNvPr id="12" name="Rectangle 11">
            <a:extLst>
              <a:ext uri="{FF2B5EF4-FFF2-40B4-BE49-F238E27FC236}">
                <a16:creationId xmlns:a16="http://schemas.microsoft.com/office/drawing/2014/main" id="{96C9C7E6-66E8-B94F-8740-7E13F014D964}"/>
              </a:ext>
            </a:extLst>
          </p:cNvPr>
          <p:cNvSpPr/>
          <p:nvPr userDrawn="1"/>
        </p:nvSpPr>
        <p:spPr>
          <a:xfrm>
            <a:off x="5759450" y="567026"/>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
        <p:nvSpPr>
          <p:cNvPr id="3" name="Picture Placeholder 2">
            <a:extLst>
              <a:ext uri="{FF2B5EF4-FFF2-40B4-BE49-F238E27FC236}">
                <a16:creationId xmlns:a16="http://schemas.microsoft.com/office/drawing/2014/main" id="{F917535F-7F2D-BE4C-A253-3F42CD5766BF}"/>
              </a:ext>
            </a:extLst>
          </p:cNvPr>
          <p:cNvSpPr>
            <a:spLocks noGrp="1"/>
          </p:cNvSpPr>
          <p:nvPr>
            <p:ph type="pic" sz="quarter" idx="10" hasCustomPrompt="1"/>
          </p:nvPr>
        </p:nvSpPr>
        <p:spPr>
          <a:xfrm>
            <a:off x="26988" y="803275"/>
            <a:ext cx="4773612" cy="4149725"/>
          </a:xfrm>
        </p:spPr>
        <p:txBody>
          <a:bodyPr anchor="ctr"/>
          <a:lstStyle>
            <a:lvl1pPr marL="0" indent="0" algn="ctr">
              <a:buNone/>
              <a:defRPr/>
            </a:lvl1pPr>
          </a:lstStyle>
          <a:p>
            <a:r>
              <a:rPr lang="en-US" dirty="0"/>
              <a:t>Screen Grab</a:t>
            </a:r>
          </a:p>
        </p:txBody>
      </p:sp>
      <p:sp>
        <p:nvSpPr>
          <p:cNvPr id="15" name="Text Placeholder 14">
            <a:extLst>
              <a:ext uri="{FF2B5EF4-FFF2-40B4-BE49-F238E27FC236}">
                <a16:creationId xmlns:a16="http://schemas.microsoft.com/office/drawing/2014/main" id="{C0762D6D-0E1B-114D-A75B-CA1084162528}"/>
              </a:ext>
            </a:extLst>
          </p:cNvPr>
          <p:cNvSpPr>
            <a:spLocks noGrp="1"/>
          </p:cNvSpPr>
          <p:nvPr>
            <p:ph type="body" sz="quarter" idx="11"/>
          </p:nvPr>
        </p:nvSpPr>
        <p:spPr>
          <a:xfrm>
            <a:off x="5759450" y="628650"/>
            <a:ext cx="5790866" cy="781050"/>
          </a:xfrm>
        </p:spPr>
        <p:txBody>
          <a:bodyPr>
            <a:noAutofit/>
          </a:bodyPr>
          <a:lstStyle>
            <a:lvl1pPr marL="0" indent="0">
              <a:buNone/>
              <a:defRPr sz="4400">
                <a:solidFill>
                  <a:schemeClr val="tx2"/>
                </a:solidFill>
                <a:latin typeface="Arial Rounded MT Bold" panose="020F0704030504030204" pitchFamily="34" charset="77"/>
              </a:defRPr>
            </a:lvl1pPr>
            <a:lvl2pPr marL="457200" indent="0">
              <a:buNone/>
              <a:defRPr>
                <a:solidFill>
                  <a:schemeClr val="tx2"/>
                </a:solidFill>
                <a:latin typeface="Arial Rounded MT Bold" panose="020F0704030504030204" pitchFamily="34" charset="77"/>
              </a:defRPr>
            </a:lvl2pPr>
            <a:lvl3pPr marL="914400" indent="0">
              <a:buNone/>
              <a:defRPr>
                <a:solidFill>
                  <a:schemeClr val="tx2"/>
                </a:solidFill>
                <a:latin typeface="Arial Rounded MT Bold" panose="020F0704030504030204" pitchFamily="34" charset="77"/>
              </a:defRPr>
            </a:lvl3pPr>
            <a:lvl4pPr marL="1371600" indent="0">
              <a:buNone/>
              <a:defRPr>
                <a:solidFill>
                  <a:schemeClr val="tx2"/>
                </a:solidFill>
                <a:latin typeface="Arial Rounded MT Bold" panose="020F0704030504030204" pitchFamily="34" charset="77"/>
              </a:defRPr>
            </a:lvl4pPr>
            <a:lvl5pPr marL="1828800" indent="0">
              <a:buNone/>
              <a:defRPr>
                <a:solidFill>
                  <a:schemeClr val="tx2"/>
                </a:solidFill>
                <a:latin typeface="Arial Rounded MT Bold" panose="020F0704030504030204" pitchFamily="34" charset="77"/>
              </a:defRPr>
            </a:lvl5pPr>
          </a:lstStyle>
          <a:p>
            <a:pPr lvl="0"/>
            <a:r>
              <a:rPr lang="en-US" dirty="0"/>
              <a:t>Click to edit Master </a:t>
            </a:r>
          </a:p>
        </p:txBody>
      </p:sp>
      <p:sp>
        <p:nvSpPr>
          <p:cNvPr id="17" name="Text Placeholder 16">
            <a:extLst>
              <a:ext uri="{FF2B5EF4-FFF2-40B4-BE49-F238E27FC236}">
                <a16:creationId xmlns:a16="http://schemas.microsoft.com/office/drawing/2014/main" id="{87D0D5DF-5579-0846-86AD-D91EA1500842}"/>
              </a:ext>
            </a:extLst>
          </p:cNvPr>
          <p:cNvSpPr>
            <a:spLocks noGrp="1"/>
          </p:cNvSpPr>
          <p:nvPr>
            <p:ph type="body" sz="quarter" idx="12"/>
          </p:nvPr>
        </p:nvSpPr>
        <p:spPr>
          <a:xfrm>
            <a:off x="6400800" y="1981200"/>
            <a:ext cx="5334000" cy="3638550"/>
          </a:xfrm>
        </p:spPr>
        <p:txBody>
          <a:bodyPr/>
          <a:lstStyle>
            <a:lvl1pPr marL="0" indent="0">
              <a:buNone/>
              <a:defRPr>
                <a:solidFill>
                  <a:schemeClr val="tx2"/>
                </a:solidFill>
                <a:latin typeface="Arial" panose="020B0604020202020204" pitchFamily="34" charset="0"/>
                <a:cs typeface="Arial" panose="020B0604020202020204" pitchFamily="34" charset="0"/>
              </a:defRPr>
            </a:lvl1pPr>
            <a:lvl2pPr marL="457200" indent="0">
              <a:buNone/>
              <a:defRPr>
                <a:solidFill>
                  <a:schemeClr val="tx2"/>
                </a:solidFill>
                <a:latin typeface="Arial" panose="020B0604020202020204" pitchFamily="34" charset="0"/>
                <a:cs typeface="Arial" panose="020B0604020202020204" pitchFamily="34" charset="0"/>
              </a:defRPr>
            </a:lvl2pPr>
            <a:lvl3pPr marL="914400" indent="0">
              <a:buNone/>
              <a:defRPr>
                <a:solidFill>
                  <a:schemeClr val="tx2"/>
                </a:solidFill>
                <a:latin typeface="Arial" panose="020B0604020202020204" pitchFamily="34" charset="0"/>
                <a:cs typeface="Arial" panose="020B0604020202020204" pitchFamily="34" charset="0"/>
              </a:defRPr>
            </a:lvl3pPr>
            <a:lvl4pPr marL="1371600" indent="0">
              <a:buNone/>
              <a:defRPr>
                <a:solidFill>
                  <a:schemeClr val="tx2"/>
                </a:solidFill>
                <a:latin typeface="Arial" panose="020B0604020202020204" pitchFamily="34" charset="0"/>
                <a:cs typeface="Arial" panose="020B0604020202020204" pitchFamily="34" charset="0"/>
              </a:defRPr>
            </a:lvl4pPr>
            <a:lvl5pPr marL="1828800" indent="0">
              <a:buNone/>
              <a:defRPr>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CCA69AC6-33DD-E24E-AF81-4E4DF500D36E}"/>
              </a:ext>
            </a:extLst>
          </p:cNvPr>
          <p:cNvSpPr>
            <a:spLocks noGrp="1"/>
          </p:cNvSpPr>
          <p:nvPr>
            <p:ph type="pic" sz="quarter" idx="13" hasCustomPrompt="1"/>
          </p:nvPr>
        </p:nvSpPr>
        <p:spPr>
          <a:xfrm>
            <a:off x="5323812" y="2000250"/>
            <a:ext cx="958850" cy="914400"/>
          </a:xfrm>
        </p:spPr>
        <p:txBody>
          <a:bodyPr anchor="ctr">
            <a:normAutofit/>
          </a:bodyPr>
          <a:lstStyle>
            <a:lvl1pPr marL="0" indent="0" algn="ctr">
              <a:buNone/>
              <a:defRPr sz="1800"/>
            </a:lvl1pPr>
          </a:lstStyle>
          <a:p>
            <a:r>
              <a:rPr lang="en-US" dirty="0"/>
              <a:t>Add Icon</a:t>
            </a:r>
          </a:p>
        </p:txBody>
      </p:sp>
      <p:sp>
        <p:nvSpPr>
          <p:cNvPr id="20" name="Picture Placeholder 18">
            <a:extLst>
              <a:ext uri="{FF2B5EF4-FFF2-40B4-BE49-F238E27FC236}">
                <a16:creationId xmlns:a16="http://schemas.microsoft.com/office/drawing/2014/main" id="{105DC056-9D6D-6543-B580-87321858D0E4}"/>
              </a:ext>
            </a:extLst>
          </p:cNvPr>
          <p:cNvSpPr>
            <a:spLocks noGrp="1"/>
          </p:cNvSpPr>
          <p:nvPr>
            <p:ph type="pic" sz="quarter" idx="14" hasCustomPrompt="1"/>
          </p:nvPr>
        </p:nvSpPr>
        <p:spPr>
          <a:xfrm>
            <a:off x="5306070" y="3410267"/>
            <a:ext cx="958850" cy="914400"/>
          </a:xfrm>
        </p:spPr>
        <p:txBody>
          <a:bodyPr anchor="ctr">
            <a:normAutofit/>
          </a:bodyPr>
          <a:lstStyle>
            <a:lvl1pPr marL="0" indent="0" algn="ctr">
              <a:buNone/>
              <a:defRPr sz="1800"/>
            </a:lvl1pPr>
          </a:lstStyle>
          <a:p>
            <a:r>
              <a:rPr lang="en-US" dirty="0"/>
              <a:t>Add Icon</a:t>
            </a:r>
          </a:p>
        </p:txBody>
      </p:sp>
      <p:sp>
        <p:nvSpPr>
          <p:cNvPr id="21" name="Picture Placeholder 18">
            <a:extLst>
              <a:ext uri="{FF2B5EF4-FFF2-40B4-BE49-F238E27FC236}">
                <a16:creationId xmlns:a16="http://schemas.microsoft.com/office/drawing/2014/main" id="{A4DFDD86-A27E-5045-B86C-B1A7ECB07E73}"/>
              </a:ext>
            </a:extLst>
          </p:cNvPr>
          <p:cNvSpPr>
            <a:spLocks noGrp="1"/>
          </p:cNvSpPr>
          <p:nvPr>
            <p:ph type="pic" sz="quarter" idx="15" hasCustomPrompt="1"/>
          </p:nvPr>
        </p:nvSpPr>
        <p:spPr>
          <a:xfrm>
            <a:off x="5306070" y="4726350"/>
            <a:ext cx="958850" cy="914400"/>
          </a:xfrm>
        </p:spPr>
        <p:txBody>
          <a:bodyPr anchor="ctr">
            <a:normAutofit/>
          </a:bodyPr>
          <a:lstStyle>
            <a:lvl1pPr marL="0" indent="0" algn="ctr">
              <a:buNone/>
              <a:defRPr sz="1800"/>
            </a:lvl1pPr>
          </a:lstStyle>
          <a:p>
            <a:r>
              <a:rPr lang="en-US" dirty="0"/>
              <a:t>Add Icon</a:t>
            </a:r>
          </a:p>
        </p:txBody>
      </p:sp>
    </p:spTree>
    <p:extLst>
      <p:ext uri="{BB962C8B-B14F-4D97-AF65-F5344CB8AC3E}">
        <p14:creationId xmlns:p14="http://schemas.microsoft.com/office/powerpoint/2010/main" val="2154409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D4466-6CAF-8B4C-B479-A4E0AD94B017}"/>
              </a:ext>
            </a:extLst>
          </p:cNvPr>
          <p:cNvSpPr/>
          <p:nvPr userDrawn="1"/>
        </p:nvSpPr>
        <p:spPr>
          <a:xfrm rot="10800000" flipV="1">
            <a:off x="0" y="2455817"/>
            <a:ext cx="12188825" cy="4415246"/>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5" name="Picture 4" descr="A picture containing drawing, knife&#10;&#10;Description automatically generated">
            <a:extLst>
              <a:ext uri="{FF2B5EF4-FFF2-40B4-BE49-F238E27FC236}">
                <a16:creationId xmlns:a16="http://schemas.microsoft.com/office/drawing/2014/main" id="{715B373D-D564-0644-AD26-0601F1669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pic>
        <p:nvPicPr>
          <p:cNvPr id="4" name="Picture 3" descr="A flat screen television&#10;&#10;Description automatically generated">
            <a:extLst>
              <a:ext uri="{FF2B5EF4-FFF2-40B4-BE49-F238E27FC236}">
                <a16:creationId xmlns:a16="http://schemas.microsoft.com/office/drawing/2014/main" id="{018C8575-3D0E-8043-8B2E-8CE87E528152}"/>
              </a:ext>
            </a:extLst>
          </p:cNvPr>
          <p:cNvPicPr>
            <a:picLocks noChangeAspect="1"/>
          </p:cNvPicPr>
          <p:nvPr userDrawn="1"/>
        </p:nvPicPr>
        <p:blipFill rotWithShape="1">
          <a:blip r:embed="rId3"/>
          <a:srcRect l="35836" t="18252" r="1413" b="26029"/>
          <a:stretch/>
        </p:blipFill>
        <p:spPr>
          <a:xfrm>
            <a:off x="27570" y="154210"/>
            <a:ext cx="5821503" cy="7234526"/>
          </a:xfrm>
          <a:prstGeom prst="rect">
            <a:avLst/>
          </a:prstGeom>
        </p:spPr>
      </p:pic>
      <p:sp>
        <p:nvSpPr>
          <p:cNvPr id="12" name="Rectangle 11">
            <a:extLst>
              <a:ext uri="{FF2B5EF4-FFF2-40B4-BE49-F238E27FC236}">
                <a16:creationId xmlns:a16="http://schemas.microsoft.com/office/drawing/2014/main" id="{96C9C7E6-66E8-B94F-8740-7E13F014D964}"/>
              </a:ext>
            </a:extLst>
          </p:cNvPr>
          <p:cNvSpPr/>
          <p:nvPr userDrawn="1"/>
        </p:nvSpPr>
        <p:spPr>
          <a:xfrm>
            <a:off x="5759450" y="567026"/>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
        <p:nvSpPr>
          <p:cNvPr id="15" name="Text Placeholder 14">
            <a:extLst>
              <a:ext uri="{FF2B5EF4-FFF2-40B4-BE49-F238E27FC236}">
                <a16:creationId xmlns:a16="http://schemas.microsoft.com/office/drawing/2014/main" id="{C0762D6D-0E1B-114D-A75B-CA1084162528}"/>
              </a:ext>
            </a:extLst>
          </p:cNvPr>
          <p:cNvSpPr>
            <a:spLocks noGrp="1"/>
          </p:cNvSpPr>
          <p:nvPr>
            <p:ph type="body" sz="quarter" idx="11"/>
          </p:nvPr>
        </p:nvSpPr>
        <p:spPr>
          <a:xfrm>
            <a:off x="5759450" y="628650"/>
            <a:ext cx="5790866" cy="781050"/>
          </a:xfrm>
        </p:spPr>
        <p:txBody>
          <a:bodyPr>
            <a:noAutofit/>
          </a:bodyPr>
          <a:lstStyle>
            <a:lvl1pPr marL="0" indent="0">
              <a:buNone/>
              <a:defRPr sz="4400">
                <a:solidFill>
                  <a:schemeClr val="tx2"/>
                </a:solidFill>
                <a:latin typeface="Arial Rounded MT Bold" panose="020F0704030504030204" pitchFamily="34" charset="77"/>
              </a:defRPr>
            </a:lvl1pPr>
            <a:lvl2pPr marL="457200" indent="0">
              <a:buNone/>
              <a:defRPr>
                <a:solidFill>
                  <a:schemeClr val="tx2"/>
                </a:solidFill>
                <a:latin typeface="Arial Rounded MT Bold" panose="020F0704030504030204" pitchFamily="34" charset="77"/>
              </a:defRPr>
            </a:lvl2pPr>
            <a:lvl3pPr marL="914400" indent="0">
              <a:buNone/>
              <a:defRPr>
                <a:solidFill>
                  <a:schemeClr val="tx2"/>
                </a:solidFill>
                <a:latin typeface="Arial Rounded MT Bold" panose="020F0704030504030204" pitchFamily="34" charset="77"/>
              </a:defRPr>
            </a:lvl3pPr>
            <a:lvl4pPr marL="1371600" indent="0">
              <a:buNone/>
              <a:defRPr>
                <a:solidFill>
                  <a:schemeClr val="tx2"/>
                </a:solidFill>
                <a:latin typeface="Arial Rounded MT Bold" panose="020F0704030504030204" pitchFamily="34" charset="77"/>
              </a:defRPr>
            </a:lvl4pPr>
            <a:lvl5pPr marL="1828800" indent="0">
              <a:buNone/>
              <a:defRPr>
                <a:solidFill>
                  <a:schemeClr val="tx2"/>
                </a:solidFill>
                <a:latin typeface="Arial Rounded MT Bold" panose="020F0704030504030204" pitchFamily="34" charset="77"/>
              </a:defRPr>
            </a:lvl5pPr>
          </a:lstStyle>
          <a:p>
            <a:pPr lvl="0"/>
            <a:r>
              <a:rPr lang="en-US" dirty="0"/>
              <a:t>Click to edit Master </a:t>
            </a:r>
          </a:p>
        </p:txBody>
      </p:sp>
      <p:sp>
        <p:nvSpPr>
          <p:cNvPr id="17" name="Text Placeholder 16">
            <a:extLst>
              <a:ext uri="{FF2B5EF4-FFF2-40B4-BE49-F238E27FC236}">
                <a16:creationId xmlns:a16="http://schemas.microsoft.com/office/drawing/2014/main" id="{87D0D5DF-5579-0846-86AD-D91EA1500842}"/>
              </a:ext>
            </a:extLst>
          </p:cNvPr>
          <p:cNvSpPr>
            <a:spLocks noGrp="1"/>
          </p:cNvSpPr>
          <p:nvPr>
            <p:ph type="body" sz="quarter" idx="12"/>
          </p:nvPr>
        </p:nvSpPr>
        <p:spPr>
          <a:xfrm>
            <a:off x="6400800" y="1981200"/>
            <a:ext cx="5334000" cy="3638550"/>
          </a:xfrm>
        </p:spPr>
        <p:txBody>
          <a:bodyPr/>
          <a:lstStyle>
            <a:lvl1pPr marL="0" indent="0">
              <a:buNone/>
              <a:defRPr>
                <a:solidFill>
                  <a:schemeClr val="tx2"/>
                </a:solidFill>
                <a:latin typeface="Arial" panose="020B0604020202020204" pitchFamily="34" charset="0"/>
                <a:cs typeface="Arial" panose="020B0604020202020204" pitchFamily="34" charset="0"/>
              </a:defRPr>
            </a:lvl1pPr>
            <a:lvl2pPr marL="457200" indent="0">
              <a:buNone/>
              <a:defRPr>
                <a:solidFill>
                  <a:schemeClr val="tx2"/>
                </a:solidFill>
                <a:latin typeface="Arial" panose="020B0604020202020204" pitchFamily="34" charset="0"/>
                <a:cs typeface="Arial" panose="020B0604020202020204" pitchFamily="34" charset="0"/>
              </a:defRPr>
            </a:lvl2pPr>
            <a:lvl3pPr marL="914400" indent="0">
              <a:buNone/>
              <a:defRPr>
                <a:solidFill>
                  <a:schemeClr val="tx2"/>
                </a:solidFill>
                <a:latin typeface="Arial" panose="020B0604020202020204" pitchFamily="34" charset="0"/>
                <a:cs typeface="Arial" panose="020B0604020202020204" pitchFamily="34" charset="0"/>
              </a:defRPr>
            </a:lvl3pPr>
            <a:lvl4pPr marL="1371600" indent="0">
              <a:buNone/>
              <a:defRPr>
                <a:solidFill>
                  <a:schemeClr val="tx2"/>
                </a:solidFill>
                <a:latin typeface="Arial" panose="020B0604020202020204" pitchFamily="34" charset="0"/>
                <a:cs typeface="Arial" panose="020B0604020202020204" pitchFamily="34" charset="0"/>
              </a:defRPr>
            </a:lvl4pPr>
            <a:lvl5pPr marL="1828800" indent="0">
              <a:buNone/>
              <a:defRPr>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CCA69AC6-33DD-E24E-AF81-4E4DF500D36E}"/>
              </a:ext>
            </a:extLst>
          </p:cNvPr>
          <p:cNvSpPr>
            <a:spLocks noGrp="1"/>
          </p:cNvSpPr>
          <p:nvPr>
            <p:ph type="pic" sz="quarter" idx="13" hasCustomPrompt="1"/>
          </p:nvPr>
        </p:nvSpPr>
        <p:spPr>
          <a:xfrm>
            <a:off x="5323812" y="2000250"/>
            <a:ext cx="958850" cy="914400"/>
          </a:xfrm>
        </p:spPr>
        <p:txBody>
          <a:bodyPr anchor="ctr">
            <a:normAutofit/>
          </a:bodyPr>
          <a:lstStyle>
            <a:lvl1pPr marL="0" indent="0" algn="ctr">
              <a:buNone/>
              <a:defRPr sz="1800"/>
            </a:lvl1pPr>
          </a:lstStyle>
          <a:p>
            <a:r>
              <a:rPr lang="en-US" dirty="0"/>
              <a:t>Add Icon</a:t>
            </a:r>
          </a:p>
        </p:txBody>
      </p:sp>
      <p:sp>
        <p:nvSpPr>
          <p:cNvPr id="20" name="Picture Placeholder 18">
            <a:extLst>
              <a:ext uri="{FF2B5EF4-FFF2-40B4-BE49-F238E27FC236}">
                <a16:creationId xmlns:a16="http://schemas.microsoft.com/office/drawing/2014/main" id="{105DC056-9D6D-6543-B580-87321858D0E4}"/>
              </a:ext>
            </a:extLst>
          </p:cNvPr>
          <p:cNvSpPr>
            <a:spLocks noGrp="1"/>
          </p:cNvSpPr>
          <p:nvPr>
            <p:ph type="pic" sz="quarter" idx="14" hasCustomPrompt="1"/>
          </p:nvPr>
        </p:nvSpPr>
        <p:spPr>
          <a:xfrm>
            <a:off x="5306070" y="3410267"/>
            <a:ext cx="958850" cy="914400"/>
          </a:xfrm>
        </p:spPr>
        <p:txBody>
          <a:bodyPr anchor="ctr">
            <a:normAutofit/>
          </a:bodyPr>
          <a:lstStyle>
            <a:lvl1pPr marL="0" indent="0" algn="ctr">
              <a:buNone/>
              <a:defRPr sz="1800"/>
            </a:lvl1pPr>
          </a:lstStyle>
          <a:p>
            <a:r>
              <a:rPr lang="en-US" dirty="0"/>
              <a:t>Add Icon</a:t>
            </a:r>
          </a:p>
        </p:txBody>
      </p:sp>
      <p:sp>
        <p:nvSpPr>
          <p:cNvPr id="21" name="Picture Placeholder 18">
            <a:extLst>
              <a:ext uri="{FF2B5EF4-FFF2-40B4-BE49-F238E27FC236}">
                <a16:creationId xmlns:a16="http://schemas.microsoft.com/office/drawing/2014/main" id="{A4DFDD86-A27E-5045-B86C-B1A7ECB07E73}"/>
              </a:ext>
            </a:extLst>
          </p:cNvPr>
          <p:cNvSpPr>
            <a:spLocks noGrp="1"/>
          </p:cNvSpPr>
          <p:nvPr>
            <p:ph type="pic" sz="quarter" idx="15" hasCustomPrompt="1"/>
          </p:nvPr>
        </p:nvSpPr>
        <p:spPr>
          <a:xfrm>
            <a:off x="5306070" y="4726350"/>
            <a:ext cx="958850" cy="914400"/>
          </a:xfrm>
        </p:spPr>
        <p:txBody>
          <a:bodyPr anchor="ctr">
            <a:normAutofit/>
          </a:bodyPr>
          <a:lstStyle>
            <a:lvl1pPr marL="0" indent="0" algn="ctr">
              <a:buNone/>
              <a:defRPr sz="1800"/>
            </a:lvl1pPr>
          </a:lstStyle>
          <a:p>
            <a:r>
              <a:rPr lang="en-US" dirty="0"/>
              <a:t>Add Icon</a:t>
            </a:r>
          </a:p>
        </p:txBody>
      </p:sp>
      <p:pic>
        <p:nvPicPr>
          <p:cNvPr id="13" name="Picture 12" descr="A screenshot of a cell phone&#10;&#10;Description automatically generated">
            <a:extLst>
              <a:ext uri="{FF2B5EF4-FFF2-40B4-BE49-F238E27FC236}">
                <a16:creationId xmlns:a16="http://schemas.microsoft.com/office/drawing/2014/main" id="{3F1E576E-30A7-7F43-8AF3-640CD91D6D4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94" y="762000"/>
            <a:ext cx="4812731" cy="4207400"/>
          </a:xfrm>
          <a:prstGeom prst="rect">
            <a:avLst/>
          </a:prstGeom>
        </p:spPr>
      </p:pic>
    </p:spTree>
    <p:extLst>
      <p:ext uri="{BB962C8B-B14F-4D97-AF65-F5344CB8AC3E}">
        <p14:creationId xmlns:p14="http://schemas.microsoft.com/office/powerpoint/2010/main" val="3300297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D4466-6CAF-8B4C-B479-A4E0AD94B017}"/>
              </a:ext>
            </a:extLst>
          </p:cNvPr>
          <p:cNvSpPr/>
          <p:nvPr userDrawn="1"/>
        </p:nvSpPr>
        <p:spPr>
          <a:xfrm rot="10800000" flipV="1">
            <a:off x="0" y="2455817"/>
            <a:ext cx="12188825" cy="4415246"/>
          </a:xfrm>
          <a:prstGeom prst="rect">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5" name="Picture 4" descr="A picture containing drawing, knife&#10;&#10;Description automatically generated">
            <a:extLst>
              <a:ext uri="{FF2B5EF4-FFF2-40B4-BE49-F238E27FC236}">
                <a16:creationId xmlns:a16="http://schemas.microsoft.com/office/drawing/2014/main" id="{715B373D-D564-0644-AD26-0601F1669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12" name="Rectangle 11">
            <a:extLst>
              <a:ext uri="{FF2B5EF4-FFF2-40B4-BE49-F238E27FC236}">
                <a16:creationId xmlns:a16="http://schemas.microsoft.com/office/drawing/2014/main" id="{96C9C7E6-66E8-B94F-8740-7E13F014D964}"/>
              </a:ext>
            </a:extLst>
          </p:cNvPr>
          <p:cNvSpPr/>
          <p:nvPr userDrawn="1"/>
        </p:nvSpPr>
        <p:spPr>
          <a:xfrm>
            <a:off x="305134" y="408612"/>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
        <p:nvSpPr>
          <p:cNvPr id="15" name="Text Placeholder 14">
            <a:extLst>
              <a:ext uri="{FF2B5EF4-FFF2-40B4-BE49-F238E27FC236}">
                <a16:creationId xmlns:a16="http://schemas.microsoft.com/office/drawing/2014/main" id="{C0762D6D-0E1B-114D-A75B-CA1084162528}"/>
              </a:ext>
            </a:extLst>
          </p:cNvPr>
          <p:cNvSpPr>
            <a:spLocks noGrp="1"/>
          </p:cNvSpPr>
          <p:nvPr>
            <p:ph type="body" sz="quarter" idx="11"/>
          </p:nvPr>
        </p:nvSpPr>
        <p:spPr>
          <a:xfrm>
            <a:off x="305134" y="947723"/>
            <a:ext cx="5790866" cy="77834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a:solidFill>
                  <a:schemeClr val="tx2"/>
                </a:solidFill>
                <a:latin typeface="Arial Rounded MT Bold" panose="020F0704030504030204" pitchFamily="34" charset="77"/>
              </a:defRPr>
            </a:lvl1pPr>
            <a:lvl2pPr marL="457200" indent="0">
              <a:buNone/>
              <a:defRPr>
                <a:solidFill>
                  <a:schemeClr val="tx2"/>
                </a:solidFill>
                <a:latin typeface="Arial Rounded MT Bold" panose="020F0704030504030204" pitchFamily="34" charset="77"/>
              </a:defRPr>
            </a:lvl2pPr>
            <a:lvl3pPr marL="914400" indent="0">
              <a:buNone/>
              <a:defRPr>
                <a:solidFill>
                  <a:schemeClr val="tx2"/>
                </a:solidFill>
                <a:latin typeface="Arial Rounded MT Bold" panose="020F0704030504030204" pitchFamily="34" charset="77"/>
              </a:defRPr>
            </a:lvl3pPr>
            <a:lvl4pPr marL="1371600" indent="0">
              <a:buNone/>
              <a:defRPr>
                <a:solidFill>
                  <a:schemeClr val="tx2"/>
                </a:solidFill>
                <a:latin typeface="Arial Rounded MT Bold" panose="020F0704030504030204" pitchFamily="34" charset="77"/>
              </a:defRPr>
            </a:lvl4pPr>
            <a:lvl5pPr marL="1828800" indent="0">
              <a:buNone/>
              <a:defRPr>
                <a:solidFill>
                  <a:schemeClr val="tx2"/>
                </a:solidFill>
                <a:latin typeface="Arial Rounded MT Bold" panose="020F0704030504030204" pitchFamily="34" charset="77"/>
              </a:defRPr>
            </a:lvl5pPr>
          </a:lstStyle>
          <a:p>
            <a:pPr lvl="0"/>
            <a:r>
              <a:rPr lang="en-US" dirty="0"/>
              <a:t>Click to edit Master </a:t>
            </a:r>
          </a:p>
        </p:txBody>
      </p:sp>
      <p:pic>
        <p:nvPicPr>
          <p:cNvPr id="13" name="Picture 12">
            <a:extLst>
              <a:ext uri="{FF2B5EF4-FFF2-40B4-BE49-F238E27FC236}">
                <a16:creationId xmlns:a16="http://schemas.microsoft.com/office/drawing/2014/main" id="{FB45F966-83DA-8C45-9C22-B171B6D98B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54073" y="1616547"/>
            <a:ext cx="8615426" cy="5487978"/>
          </a:xfrm>
          <a:prstGeom prst="rect">
            <a:avLst/>
          </a:prstGeom>
        </p:spPr>
      </p:pic>
      <p:sp>
        <p:nvSpPr>
          <p:cNvPr id="22" name="Text Placeholder 14">
            <a:extLst>
              <a:ext uri="{FF2B5EF4-FFF2-40B4-BE49-F238E27FC236}">
                <a16:creationId xmlns:a16="http://schemas.microsoft.com/office/drawing/2014/main" id="{5E66F9A9-0827-AC47-BD52-D8181CF1A107}"/>
              </a:ext>
            </a:extLst>
          </p:cNvPr>
          <p:cNvSpPr>
            <a:spLocks noGrp="1"/>
          </p:cNvSpPr>
          <p:nvPr>
            <p:ph type="body" sz="quarter" idx="12" hasCustomPrompt="1"/>
          </p:nvPr>
        </p:nvSpPr>
        <p:spPr>
          <a:xfrm>
            <a:off x="305134" y="527933"/>
            <a:ext cx="5790866" cy="36602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latin typeface="Arial Rounded MT Bold" panose="020F0704030504030204" pitchFamily="34" charset="77"/>
              </a:defRPr>
            </a:lvl1pPr>
            <a:lvl2pPr marL="457200" indent="0">
              <a:buNone/>
              <a:defRPr>
                <a:solidFill>
                  <a:schemeClr val="tx2"/>
                </a:solidFill>
                <a:latin typeface="Arial Rounded MT Bold" panose="020F0704030504030204" pitchFamily="34" charset="77"/>
              </a:defRPr>
            </a:lvl2pPr>
            <a:lvl3pPr marL="914400" indent="0">
              <a:buNone/>
              <a:defRPr>
                <a:solidFill>
                  <a:schemeClr val="tx2"/>
                </a:solidFill>
                <a:latin typeface="Arial Rounded MT Bold" panose="020F0704030504030204" pitchFamily="34" charset="77"/>
              </a:defRPr>
            </a:lvl3pPr>
            <a:lvl4pPr marL="1371600" indent="0">
              <a:buNone/>
              <a:defRPr>
                <a:solidFill>
                  <a:schemeClr val="tx2"/>
                </a:solidFill>
                <a:latin typeface="Arial Rounded MT Bold" panose="020F0704030504030204" pitchFamily="34" charset="77"/>
              </a:defRPr>
            </a:lvl4pPr>
            <a:lvl5pPr marL="1828800" indent="0">
              <a:buNone/>
              <a:defRPr>
                <a:solidFill>
                  <a:schemeClr val="tx2"/>
                </a:solidFill>
                <a:latin typeface="Arial Rounded MT Bold" panose="020F0704030504030204" pitchFamily="34" charset="77"/>
              </a:defRPr>
            </a:lvl5pPr>
          </a:lstStyle>
          <a:p>
            <a:pPr lvl="0"/>
            <a:r>
              <a:rPr lang="en-US" dirty="0"/>
              <a:t>CLICK TO EDIT MASTER </a:t>
            </a:r>
          </a:p>
        </p:txBody>
      </p:sp>
      <p:sp>
        <p:nvSpPr>
          <p:cNvPr id="23" name="Picture Placeholder 2">
            <a:extLst>
              <a:ext uri="{FF2B5EF4-FFF2-40B4-BE49-F238E27FC236}">
                <a16:creationId xmlns:a16="http://schemas.microsoft.com/office/drawing/2014/main" id="{2E9F8144-64F7-F04A-9D52-BDAEA4EC4876}"/>
              </a:ext>
            </a:extLst>
          </p:cNvPr>
          <p:cNvSpPr>
            <a:spLocks noGrp="1"/>
          </p:cNvSpPr>
          <p:nvPr>
            <p:ph type="pic" sz="quarter" idx="10" hasCustomPrompt="1"/>
          </p:nvPr>
        </p:nvSpPr>
        <p:spPr>
          <a:xfrm>
            <a:off x="5167486" y="2003425"/>
            <a:ext cx="6472064" cy="4149725"/>
          </a:xfrm>
          <a:solidFill>
            <a:schemeClr val="bg1"/>
          </a:solidFill>
        </p:spPr>
        <p:txBody>
          <a:bodyPr anchor="ctr"/>
          <a:lstStyle>
            <a:lvl1pPr marL="0" indent="0" algn="ctr">
              <a:buNone/>
              <a:defRPr/>
            </a:lvl1pPr>
          </a:lstStyle>
          <a:p>
            <a:r>
              <a:rPr lang="en-US" dirty="0"/>
              <a:t>Screen Grab</a:t>
            </a:r>
          </a:p>
        </p:txBody>
      </p:sp>
    </p:spTree>
    <p:extLst>
      <p:ext uri="{BB962C8B-B14F-4D97-AF65-F5344CB8AC3E}">
        <p14:creationId xmlns:p14="http://schemas.microsoft.com/office/powerpoint/2010/main" val="130198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84"/>
        <p:cNvGrpSpPr/>
        <p:nvPr/>
      </p:nvGrpSpPr>
      <p:grpSpPr>
        <a:xfrm>
          <a:off x="0" y="0"/>
          <a:ext cx="0" cy="0"/>
          <a:chOff x="0" y="0"/>
          <a:chExt cx="0" cy="0"/>
        </a:xfrm>
      </p:grpSpPr>
      <p:sp>
        <p:nvSpPr>
          <p:cNvPr id="185" name="Google Shape;185;p79"/>
          <p:cNvSpPr/>
          <p:nvPr/>
        </p:nvSpPr>
        <p:spPr>
          <a:xfrm flipH="1">
            <a:off x="3175" y="-13993"/>
            <a:ext cx="12188825" cy="4114203"/>
          </a:xfrm>
          <a:prstGeom prst="rect">
            <a:avLst/>
          </a:prstGeom>
          <a:solidFill>
            <a:schemeClr val="dk2">
              <a:alpha val="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3"/>
              </a:solidFill>
              <a:latin typeface="Calibri"/>
              <a:ea typeface="Calibri"/>
              <a:cs typeface="Calibri"/>
              <a:sym typeface="Calibri"/>
            </a:endParaRPr>
          </a:p>
        </p:txBody>
      </p:sp>
      <p:sp>
        <p:nvSpPr>
          <p:cNvPr id="186" name="Google Shape;186;p79"/>
          <p:cNvSpPr>
            <a:spLocks noGrp="1"/>
          </p:cNvSpPr>
          <p:nvPr>
            <p:ph type="pic" idx="2"/>
          </p:nvPr>
        </p:nvSpPr>
        <p:spPr>
          <a:xfrm>
            <a:off x="3082381" y="3174607"/>
            <a:ext cx="1851207" cy="1851207"/>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187" name="Google Shape;187;p79" descr="A picture containing drawing, knife&#10;&#10;Description automatically generated"/>
          <p:cNvPicPr preferRelativeResize="0"/>
          <p:nvPr/>
        </p:nvPicPr>
        <p:blipFill rotWithShape="1">
          <a:blip r:embed="rId2">
            <a:alphaModFix/>
          </a:blip>
          <a:srcRect/>
          <a:stretch/>
        </p:blipFill>
        <p:spPr>
          <a:xfrm>
            <a:off x="10792287" y="5976731"/>
            <a:ext cx="1118381" cy="699604"/>
          </a:xfrm>
          <a:prstGeom prst="rect">
            <a:avLst/>
          </a:prstGeom>
          <a:noFill/>
          <a:ln>
            <a:noFill/>
          </a:ln>
        </p:spPr>
      </p:pic>
      <p:sp>
        <p:nvSpPr>
          <p:cNvPr id="188" name="Google Shape;188;p79"/>
          <p:cNvSpPr>
            <a:spLocks noGrp="1"/>
          </p:cNvSpPr>
          <p:nvPr>
            <p:ph type="pic" idx="3"/>
          </p:nvPr>
        </p:nvSpPr>
        <p:spPr>
          <a:xfrm>
            <a:off x="7043839" y="3187263"/>
            <a:ext cx="1851207" cy="1851207"/>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89" name="Google Shape;189;p79"/>
          <p:cNvSpPr txBox="1"/>
          <p:nvPr/>
        </p:nvSpPr>
        <p:spPr>
          <a:xfrm>
            <a:off x="820488" y="673105"/>
            <a:ext cx="5503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dirty="0">
                <a:solidFill>
                  <a:schemeClr val="dk2"/>
                </a:solidFill>
                <a:latin typeface="Arial Rounded MT Bold" panose="020F0704030504030204" pitchFamily="34" charset="0"/>
                <a:ea typeface="Arial Rounded"/>
                <a:cs typeface="Arial Rounded"/>
                <a:sym typeface="Arial Rounded"/>
              </a:rPr>
              <a:t>Today’s presenters</a:t>
            </a:r>
            <a:endParaRPr b="0" dirty="0">
              <a:latin typeface="Arial Rounded MT Bold" panose="020F0704030504030204" pitchFamily="34" charset="0"/>
            </a:endParaRPr>
          </a:p>
        </p:txBody>
      </p:sp>
      <p:sp>
        <p:nvSpPr>
          <p:cNvPr id="190" name="Google Shape;190;p79"/>
          <p:cNvSpPr/>
          <p:nvPr/>
        </p:nvSpPr>
        <p:spPr>
          <a:xfrm>
            <a:off x="820488" y="533400"/>
            <a:ext cx="957280" cy="616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accent2"/>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D4466-6CAF-8B4C-B479-A4E0AD94B017}"/>
              </a:ext>
            </a:extLst>
          </p:cNvPr>
          <p:cNvSpPr/>
          <p:nvPr userDrawn="1"/>
        </p:nvSpPr>
        <p:spPr>
          <a:xfrm rot="10800000" flipV="1">
            <a:off x="0" y="2455817"/>
            <a:ext cx="12188825" cy="4415246"/>
          </a:xfrm>
          <a:prstGeom prst="rect">
            <a:avLst/>
          </a:prstGeom>
          <a:solidFill>
            <a:schemeClr val="tx2">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5" name="Picture 4" descr="A picture containing drawing, knife&#10;&#10;Description automatically generated">
            <a:extLst>
              <a:ext uri="{FF2B5EF4-FFF2-40B4-BE49-F238E27FC236}">
                <a16:creationId xmlns:a16="http://schemas.microsoft.com/office/drawing/2014/main" id="{715B373D-D564-0644-AD26-0601F1669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12" name="Rectangle 11">
            <a:extLst>
              <a:ext uri="{FF2B5EF4-FFF2-40B4-BE49-F238E27FC236}">
                <a16:creationId xmlns:a16="http://schemas.microsoft.com/office/drawing/2014/main" id="{96C9C7E6-66E8-B94F-8740-7E13F014D964}"/>
              </a:ext>
            </a:extLst>
          </p:cNvPr>
          <p:cNvSpPr/>
          <p:nvPr userDrawn="1"/>
        </p:nvSpPr>
        <p:spPr>
          <a:xfrm>
            <a:off x="305134" y="408612"/>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
        <p:nvSpPr>
          <p:cNvPr id="15" name="Text Placeholder 14">
            <a:extLst>
              <a:ext uri="{FF2B5EF4-FFF2-40B4-BE49-F238E27FC236}">
                <a16:creationId xmlns:a16="http://schemas.microsoft.com/office/drawing/2014/main" id="{C0762D6D-0E1B-114D-A75B-CA1084162528}"/>
              </a:ext>
            </a:extLst>
          </p:cNvPr>
          <p:cNvSpPr>
            <a:spLocks noGrp="1"/>
          </p:cNvSpPr>
          <p:nvPr>
            <p:ph type="body" sz="quarter" idx="11"/>
          </p:nvPr>
        </p:nvSpPr>
        <p:spPr>
          <a:xfrm>
            <a:off x="305134" y="947723"/>
            <a:ext cx="5790866" cy="77834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a:solidFill>
                  <a:schemeClr val="tx2"/>
                </a:solidFill>
                <a:latin typeface="Arial Rounded MT Bold" panose="020F0704030504030204" pitchFamily="34" charset="77"/>
              </a:defRPr>
            </a:lvl1pPr>
            <a:lvl2pPr marL="457200" indent="0">
              <a:buNone/>
              <a:defRPr>
                <a:solidFill>
                  <a:schemeClr val="tx2"/>
                </a:solidFill>
                <a:latin typeface="Arial Rounded MT Bold" panose="020F0704030504030204" pitchFamily="34" charset="77"/>
              </a:defRPr>
            </a:lvl2pPr>
            <a:lvl3pPr marL="914400" indent="0">
              <a:buNone/>
              <a:defRPr>
                <a:solidFill>
                  <a:schemeClr val="tx2"/>
                </a:solidFill>
                <a:latin typeface="Arial Rounded MT Bold" panose="020F0704030504030204" pitchFamily="34" charset="77"/>
              </a:defRPr>
            </a:lvl3pPr>
            <a:lvl4pPr marL="1371600" indent="0">
              <a:buNone/>
              <a:defRPr>
                <a:solidFill>
                  <a:schemeClr val="tx2"/>
                </a:solidFill>
                <a:latin typeface="Arial Rounded MT Bold" panose="020F0704030504030204" pitchFamily="34" charset="77"/>
              </a:defRPr>
            </a:lvl4pPr>
            <a:lvl5pPr marL="1828800" indent="0">
              <a:buNone/>
              <a:defRPr>
                <a:solidFill>
                  <a:schemeClr val="tx2"/>
                </a:solidFill>
                <a:latin typeface="Arial Rounded MT Bold" panose="020F0704030504030204" pitchFamily="34" charset="77"/>
              </a:defRPr>
            </a:lvl5pPr>
          </a:lstStyle>
          <a:p>
            <a:pPr lvl="0"/>
            <a:r>
              <a:rPr lang="en-US" dirty="0"/>
              <a:t>Click to edit Master </a:t>
            </a:r>
          </a:p>
        </p:txBody>
      </p:sp>
      <p:pic>
        <p:nvPicPr>
          <p:cNvPr id="13" name="Picture 12">
            <a:extLst>
              <a:ext uri="{FF2B5EF4-FFF2-40B4-BE49-F238E27FC236}">
                <a16:creationId xmlns:a16="http://schemas.microsoft.com/office/drawing/2014/main" id="{FB45F966-83DA-8C45-9C22-B171B6D98B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54073" y="1616547"/>
            <a:ext cx="8615426" cy="5487978"/>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3E30CD0B-5294-644A-BE89-BAB52B66539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171347" y="1991718"/>
            <a:ext cx="6457078" cy="4142838"/>
          </a:xfrm>
          <a:prstGeom prst="rect">
            <a:avLst/>
          </a:prstGeom>
        </p:spPr>
      </p:pic>
      <p:sp>
        <p:nvSpPr>
          <p:cNvPr id="22" name="Text Placeholder 14">
            <a:extLst>
              <a:ext uri="{FF2B5EF4-FFF2-40B4-BE49-F238E27FC236}">
                <a16:creationId xmlns:a16="http://schemas.microsoft.com/office/drawing/2014/main" id="{5E66F9A9-0827-AC47-BD52-D8181CF1A107}"/>
              </a:ext>
            </a:extLst>
          </p:cNvPr>
          <p:cNvSpPr>
            <a:spLocks noGrp="1"/>
          </p:cNvSpPr>
          <p:nvPr>
            <p:ph type="body" sz="quarter" idx="12" hasCustomPrompt="1"/>
          </p:nvPr>
        </p:nvSpPr>
        <p:spPr>
          <a:xfrm>
            <a:off x="305134" y="527933"/>
            <a:ext cx="5790866" cy="36602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latin typeface="Arial Rounded MT Bold" panose="020F0704030504030204" pitchFamily="34" charset="77"/>
              </a:defRPr>
            </a:lvl1pPr>
            <a:lvl2pPr marL="457200" indent="0">
              <a:buNone/>
              <a:defRPr>
                <a:solidFill>
                  <a:schemeClr val="tx2"/>
                </a:solidFill>
                <a:latin typeface="Arial Rounded MT Bold" panose="020F0704030504030204" pitchFamily="34" charset="77"/>
              </a:defRPr>
            </a:lvl2pPr>
            <a:lvl3pPr marL="914400" indent="0">
              <a:buNone/>
              <a:defRPr>
                <a:solidFill>
                  <a:schemeClr val="tx2"/>
                </a:solidFill>
                <a:latin typeface="Arial Rounded MT Bold" panose="020F0704030504030204" pitchFamily="34" charset="77"/>
              </a:defRPr>
            </a:lvl3pPr>
            <a:lvl4pPr marL="1371600" indent="0">
              <a:buNone/>
              <a:defRPr>
                <a:solidFill>
                  <a:schemeClr val="tx2"/>
                </a:solidFill>
                <a:latin typeface="Arial Rounded MT Bold" panose="020F0704030504030204" pitchFamily="34" charset="77"/>
              </a:defRPr>
            </a:lvl4pPr>
            <a:lvl5pPr marL="1828800" indent="0">
              <a:buNone/>
              <a:defRPr>
                <a:solidFill>
                  <a:schemeClr val="tx2"/>
                </a:solidFill>
                <a:latin typeface="Arial Rounded MT Bold" panose="020F0704030504030204" pitchFamily="34" charset="77"/>
              </a:defRPr>
            </a:lvl5pPr>
          </a:lstStyle>
          <a:p>
            <a:pPr lvl="0"/>
            <a:r>
              <a:rPr lang="en-US" dirty="0"/>
              <a:t>CLICK TO EDIT MASTER </a:t>
            </a:r>
          </a:p>
        </p:txBody>
      </p:sp>
    </p:spTree>
    <p:extLst>
      <p:ext uri="{BB962C8B-B14F-4D97-AF65-F5344CB8AC3E}">
        <p14:creationId xmlns:p14="http://schemas.microsoft.com/office/powerpoint/2010/main" val="16278407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D4466-6CAF-8B4C-B479-A4E0AD94B017}"/>
              </a:ext>
            </a:extLst>
          </p:cNvPr>
          <p:cNvSpPr/>
          <p:nvPr userDrawn="1"/>
        </p:nvSpPr>
        <p:spPr>
          <a:xfrm rot="10800000" flipV="1">
            <a:off x="0" y="2455817"/>
            <a:ext cx="12188825" cy="4415246"/>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5" name="Picture 4" descr="A picture containing drawing, knife&#10;&#10;Description automatically generated">
            <a:extLst>
              <a:ext uri="{FF2B5EF4-FFF2-40B4-BE49-F238E27FC236}">
                <a16:creationId xmlns:a16="http://schemas.microsoft.com/office/drawing/2014/main" id="{715B373D-D564-0644-AD26-0601F1669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Tree>
    <p:extLst>
      <p:ext uri="{BB962C8B-B14F-4D97-AF65-F5344CB8AC3E}">
        <p14:creationId xmlns:p14="http://schemas.microsoft.com/office/powerpoint/2010/main" val="42640263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D4466-6CAF-8B4C-B479-A4E0AD94B017}"/>
              </a:ext>
            </a:extLst>
          </p:cNvPr>
          <p:cNvSpPr/>
          <p:nvPr userDrawn="1"/>
        </p:nvSpPr>
        <p:spPr>
          <a:xfrm rot="10800000" flipV="1">
            <a:off x="0" y="2455817"/>
            <a:ext cx="12188825" cy="4415246"/>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spTree>
    <p:extLst>
      <p:ext uri="{BB962C8B-B14F-4D97-AF65-F5344CB8AC3E}">
        <p14:creationId xmlns:p14="http://schemas.microsoft.com/office/powerpoint/2010/main" val="1592993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4" descr="A picture containing drawing, knife&#10;&#10;Description automatically generated">
            <a:extLst>
              <a:ext uri="{FF2B5EF4-FFF2-40B4-BE49-F238E27FC236}">
                <a16:creationId xmlns:a16="http://schemas.microsoft.com/office/drawing/2014/main" id="{715B373D-D564-0644-AD26-0601F1669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8" name="Block Arc 7">
            <a:extLst>
              <a:ext uri="{FF2B5EF4-FFF2-40B4-BE49-F238E27FC236}">
                <a16:creationId xmlns:a16="http://schemas.microsoft.com/office/drawing/2014/main" id="{AA64C131-5831-514D-8A41-1A226D6D6191}"/>
              </a:ext>
            </a:extLst>
          </p:cNvPr>
          <p:cNvSpPr/>
          <p:nvPr userDrawn="1"/>
        </p:nvSpPr>
        <p:spPr>
          <a:xfrm flipV="1">
            <a:off x="5952155" y="2196907"/>
            <a:ext cx="2293627" cy="2293627"/>
          </a:xfrm>
          <a:prstGeom prst="blockArc">
            <a:avLst>
              <a:gd name="adj1" fmla="val 10800000"/>
              <a:gd name="adj2" fmla="val 21502502"/>
              <a:gd name="adj3" fmla="val 3395"/>
            </a:avLst>
          </a:prstGeom>
          <a:solidFill>
            <a:srgbClr val="EF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9" name="Block Arc 8">
            <a:extLst>
              <a:ext uri="{FF2B5EF4-FFF2-40B4-BE49-F238E27FC236}">
                <a16:creationId xmlns:a16="http://schemas.microsoft.com/office/drawing/2014/main" id="{BF1FC100-0761-D645-92B0-C638F11675D1}"/>
              </a:ext>
            </a:extLst>
          </p:cNvPr>
          <p:cNvSpPr/>
          <p:nvPr userDrawn="1"/>
        </p:nvSpPr>
        <p:spPr>
          <a:xfrm>
            <a:off x="3683917" y="2470590"/>
            <a:ext cx="2293627" cy="2293627"/>
          </a:xfrm>
          <a:prstGeom prst="blockArc">
            <a:avLst>
              <a:gd name="adj1" fmla="val 10800000"/>
              <a:gd name="adj2" fmla="val 21502502"/>
              <a:gd name="adj3" fmla="val 3395"/>
            </a:avLst>
          </a:prstGeom>
          <a:solidFill>
            <a:srgbClr val="EF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10" name="Oval 9">
            <a:extLst>
              <a:ext uri="{FF2B5EF4-FFF2-40B4-BE49-F238E27FC236}">
                <a16:creationId xmlns:a16="http://schemas.microsoft.com/office/drawing/2014/main" id="{B80E7B80-F917-7A4E-833F-CEC8CC05B825}"/>
              </a:ext>
            </a:extLst>
          </p:cNvPr>
          <p:cNvSpPr/>
          <p:nvPr userDrawn="1"/>
        </p:nvSpPr>
        <p:spPr>
          <a:xfrm>
            <a:off x="3129735" y="2923193"/>
            <a:ext cx="1163782" cy="1163782"/>
          </a:xfrm>
          <a:prstGeom prst="ellipse">
            <a:avLst/>
          </a:prstGeom>
          <a:gradFill>
            <a:gsLst>
              <a:gs pos="0">
                <a:schemeClr val="accent3"/>
              </a:gs>
              <a:gs pos="100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F9683BD7-7569-BE40-BAC0-0B8C098B35D1}"/>
              </a:ext>
            </a:extLst>
          </p:cNvPr>
          <p:cNvSpPr/>
          <p:nvPr userDrawn="1"/>
        </p:nvSpPr>
        <p:spPr>
          <a:xfrm>
            <a:off x="7610792" y="2923193"/>
            <a:ext cx="1163782" cy="1163782"/>
          </a:xfrm>
          <a:prstGeom prst="ellipse">
            <a:avLst/>
          </a:prstGeom>
          <a:gradFill>
            <a:gsLst>
              <a:gs pos="0">
                <a:schemeClr val="accent3"/>
              </a:gs>
              <a:gs pos="100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Oval 11">
            <a:extLst>
              <a:ext uri="{FF2B5EF4-FFF2-40B4-BE49-F238E27FC236}">
                <a16:creationId xmlns:a16="http://schemas.microsoft.com/office/drawing/2014/main" id="{C2995EA5-62AE-264F-A5E8-83E4C91E1F1C}"/>
              </a:ext>
            </a:extLst>
          </p:cNvPr>
          <p:cNvSpPr/>
          <p:nvPr userDrawn="1"/>
        </p:nvSpPr>
        <p:spPr>
          <a:xfrm>
            <a:off x="4701901" y="2412108"/>
            <a:ext cx="232271" cy="2322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Oval 12">
            <a:extLst>
              <a:ext uri="{FF2B5EF4-FFF2-40B4-BE49-F238E27FC236}">
                <a16:creationId xmlns:a16="http://schemas.microsoft.com/office/drawing/2014/main" id="{1A435531-9AEE-0C40-BC59-737CD57E3365}"/>
              </a:ext>
            </a:extLst>
          </p:cNvPr>
          <p:cNvSpPr/>
          <p:nvPr userDrawn="1"/>
        </p:nvSpPr>
        <p:spPr>
          <a:xfrm>
            <a:off x="6995528" y="4355979"/>
            <a:ext cx="232271" cy="2322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TextBox 20">
            <a:extLst>
              <a:ext uri="{FF2B5EF4-FFF2-40B4-BE49-F238E27FC236}">
                <a16:creationId xmlns:a16="http://schemas.microsoft.com/office/drawing/2014/main" id="{EB5265A7-3170-5D4E-9FEB-CBDD463E8B8A}"/>
              </a:ext>
            </a:extLst>
          </p:cNvPr>
          <p:cNvSpPr txBox="1"/>
          <p:nvPr userDrawn="1"/>
        </p:nvSpPr>
        <p:spPr>
          <a:xfrm>
            <a:off x="735763" y="669970"/>
            <a:ext cx="7607709" cy="707886"/>
          </a:xfrm>
          <a:prstGeom prst="rect">
            <a:avLst/>
          </a:prstGeom>
          <a:noFill/>
          <a:ln>
            <a:noFill/>
          </a:ln>
        </p:spPr>
        <p:txBody>
          <a:bodyPr wrap="square" rtlCol="0">
            <a:spAutoFit/>
          </a:bodyPr>
          <a:lstStyle/>
          <a:p>
            <a:r>
              <a:rPr lang="en-US" sz="4000" dirty="0">
                <a:solidFill>
                  <a:schemeClr val="tx2"/>
                </a:solidFill>
                <a:latin typeface="Arial Rounded MT Bold" panose="020F0704030504030204" pitchFamily="34" charset="77"/>
                <a:ea typeface="Roboto Medium" panose="02000000000000000000" pitchFamily="2" charset="0"/>
                <a:cs typeface="Poppins Medium" pitchFamily="2" charset="77"/>
              </a:rPr>
              <a:t>Roadmap for presentation</a:t>
            </a:r>
          </a:p>
        </p:txBody>
      </p:sp>
      <p:sp>
        <p:nvSpPr>
          <p:cNvPr id="23" name="Oval 22">
            <a:extLst>
              <a:ext uri="{FF2B5EF4-FFF2-40B4-BE49-F238E27FC236}">
                <a16:creationId xmlns:a16="http://schemas.microsoft.com/office/drawing/2014/main" id="{BDE90819-7340-DB46-A364-5C8EE5812C81}"/>
              </a:ext>
            </a:extLst>
          </p:cNvPr>
          <p:cNvSpPr/>
          <p:nvPr userDrawn="1"/>
        </p:nvSpPr>
        <p:spPr>
          <a:xfrm>
            <a:off x="5377657" y="2937210"/>
            <a:ext cx="1163782" cy="1163782"/>
          </a:xfrm>
          <a:prstGeom prst="ellipse">
            <a:avLst/>
          </a:prstGeom>
          <a:gradFill>
            <a:gsLst>
              <a:gs pos="0">
                <a:schemeClr val="accent3"/>
              </a:gs>
              <a:gs pos="100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Picture Placeholder 2">
            <a:extLst>
              <a:ext uri="{FF2B5EF4-FFF2-40B4-BE49-F238E27FC236}">
                <a16:creationId xmlns:a16="http://schemas.microsoft.com/office/drawing/2014/main" id="{93B14B83-A4C9-2848-B43C-D47016200C4D}"/>
              </a:ext>
            </a:extLst>
          </p:cNvPr>
          <p:cNvSpPr>
            <a:spLocks noGrp="1"/>
          </p:cNvSpPr>
          <p:nvPr>
            <p:ph type="pic" sz="quarter" idx="10" hasCustomPrompt="1"/>
          </p:nvPr>
        </p:nvSpPr>
        <p:spPr>
          <a:xfrm>
            <a:off x="3266672" y="3134482"/>
            <a:ext cx="897502" cy="836612"/>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r>
              <a:rPr lang="en-US" dirty="0"/>
              <a:t>Icon</a:t>
            </a:r>
          </a:p>
        </p:txBody>
      </p:sp>
      <p:sp>
        <p:nvSpPr>
          <p:cNvPr id="31" name="Picture Placeholder 2">
            <a:extLst>
              <a:ext uri="{FF2B5EF4-FFF2-40B4-BE49-F238E27FC236}">
                <a16:creationId xmlns:a16="http://schemas.microsoft.com/office/drawing/2014/main" id="{BCCC8941-0D2A-1E4E-9224-72181D7C48FD}"/>
              </a:ext>
            </a:extLst>
          </p:cNvPr>
          <p:cNvSpPr>
            <a:spLocks noGrp="1"/>
          </p:cNvSpPr>
          <p:nvPr>
            <p:ph type="pic" sz="quarter" idx="11" hasCustomPrompt="1"/>
          </p:nvPr>
        </p:nvSpPr>
        <p:spPr>
          <a:xfrm>
            <a:off x="5495656" y="3134482"/>
            <a:ext cx="897502" cy="836612"/>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r>
              <a:rPr lang="en-US" dirty="0"/>
              <a:t>Icon</a:t>
            </a:r>
          </a:p>
        </p:txBody>
      </p:sp>
      <p:sp>
        <p:nvSpPr>
          <p:cNvPr id="32" name="Picture Placeholder 2">
            <a:extLst>
              <a:ext uri="{FF2B5EF4-FFF2-40B4-BE49-F238E27FC236}">
                <a16:creationId xmlns:a16="http://schemas.microsoft.com/office/drawing/2014/main" id="{025DB152-CA2D-C646-BCC5-E4BE35D255E2}"/>
              </a:ext>
            </a:extLst>
          </p:cNvPr>
          <p:cNvSpPr>
            <a:spLocks noGrp="1"/>
          </p:cNvSpPr>
          <p:nvPr>
            <p:ph type="pic" sz="quarter" idx="12" hasCustomPrompt="1"/>
          </p:nvPr>
        </p:nvSpPr>
        <p:spPr>
          <a:xfrm>
            <a:off x="7725936" y="3160627"/>
            <a:ext cx="897502" cy="836612"/>
          </a:xfrm>
        </p:spPr>
        <p:txBody>
          <a:bodyPr anchor="ctr">
            <a:normAutofit/>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r>
              <a:rPr lang="en-US" dirty="0"/>
              <a:t>Icon</a:t>
            </a:r>
          </a:p>
        </p:txBody>
      </p:sp>
      <p:sp>
        <p:nvSpPr>
          <p:cNvPr id="36" name="Text Placeholder 35">
            <a:extLst>
              <a:ext uri="{FF2B5EF4-FFF2-40B4-BE49-F238E27FC236}">
                <a16:creationId xmlns:a16="http://schemas.microsoft.com/office/drawing/2014/main" id="{5007BE63-5EED-514C-B194-5958963AED04}"/>
              </a:ext>
            </a:extLst>
          </p:cNvPr>
          <p:cNvSpPr>
            <a:spLocks noGrp="1"/>
          </p:cNvSpPr>
          <p:nvPr>
            <p:ph type="body" sz="quarter" idx="15"/>
          </p:nvPr>
        </p:nvSpPr>
        <p:spPr>
          <a:xfrm>
            <a:off x="5586026" y="2034422"/>
            <a:ext cx="2152650" cy="833438"/>
          </a:xfrm>
        </p:spPr>
        <p:txBody>
          <a:bodyPr>
            <a:normAutofit/>
          </a:bodyPr>
          <a:lstStyle>
            <a:lvl1pPr marL="0" indent="0" algn="ctr">
              <a:buNone/>
              <a:defRPr sz="1800">
                <a:solidFill>
                  <a:schemeClr val="tx2"/>
                </a:solidFill>
                <a:latin typeface="Arial" panose="020B0604020202020204" pitchFamily="34" charset="0"/>
                <a:cs typeface="Arial" panose="020B0604020202020204" pitchFamily="34" charset="0"/>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 Master text styles</a:t>
            </a:r>
          </a:p>
        </p:txBody>
      </p:sp>
      <p:sp>
        <p:nvSpPr>
          <p:cNvPr id="37" name="Text Placeholder 35">
            <a:extLst>
              <a:ext uri="{FF2B5EF4-FFF2-40B4-BE49-F238E27FC236}">
                <a16:creationId xmlns:a16="http://schemas.microsoft.com/office/drawing/2014/main" id="{CDDC6FE2-2976-CA47-AD7B-BFF2E31E2A18}"/>
              </a:ext>
            </a:extLst>
          </p:cNvPr>
          <p:cNvSpPr>
            <a:spLocks noGrp="1"/>
          </p:cNvSpPr>
          <p:nvPr>
            <p:ph type="body" sz="quarter" idx="16"/>
          </p:nvPr>
        </p:nvSpPr>
        <p:spPr>
          <a:xfrm>
            <a:off x="2676466" y="4347498"/>
            <a:ext cx="2152650" cy="833438"/>
          </a:xfrm>
        </p:spPr>
        <p:txBody>
          <a:bodyPr>
            <a:normAutofit/>
          </a:bodyPr>
          <a:lstStyle>
            <a:lvl1pPr marL="0" indent="0" algn="ctr">
              <a:buNone/>
              <a:defRPr sz="1800">
                <a:solidFill>
                  <a:schemeClr val="tx2"/>
                </a:solidFill>
                <a:latin typeface="Arial" panose="020B0604020202020204" pitchFamily="34" charset="0"/>
                <a:cs typeface="Arial" panose="020B0604020202020204" pitchFamily="34" charset="0"/>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 Master text styles</a:t>
            </a:r>
          </a:p>
        </p:txBody>
      </p:sp>
      <p:sp>
        <p:nvSpPr>
          <p:cNvPr id="38" name="Text Placeholder 35">
            <a:extLst>
              <a:ext uri="{FF2B5EF4-FFF2-40B4-BE49-F238E27FC236}">
                <a16:creationId xmlns:a16="http://schemas.microsoft.com/office/drawing/2014/main" id="{B7E5CF8B-ED18-F64A-BF4D-26E139041AA3}"/>
              </a:ext>
            </a:extLst>
          </p:cNvPr>
          <p:cNvSpPr>
            <a:spLocks noGrp="1"/>
          </p:cNvSpPr>
          <p:nvPr>
            <p:ph type="body" sz="quarter" idx="17"/>
          </p:nvPr>
        </p:nvSpPr>
        <p:spPr>
          <a:xfrm>
            <a:off x="7815715" y="4383382"/>
            <a:ext cx="2152650" cy="833438"/>
          </a:xfrm>
        </p:spPr>
        <p:txBody>
          <a:bodyPr>
            <a:normAutofit/>
          </a:bodyPr>
          <a:lstStyle>
            <a:lvl1pPr marL="0" indent="0" algn="ctr">
              <a:buNone/>
              <a:defRPr sz="1800">
                <a:solidFill>
                  <a:schemeClr val="tx2"/>
                </a:solidFill>
                <a:latin typeface="Arial" panose="020B0604020202020204" pitchFamily="34" charset="0"/>
                <a:cs typeface="Arial" panose="020B0604020202020204" pitchFamily="34" charset="0"/>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 Master text styles</a:t>
            </a:r>
          </a:p>
        </p:txBody>
      </p:sp>
      <p:sp>
        <p:nvSpPr>
          <p:cNvPr id="29" name="Rectangle 28">
            <a:extLst>
              <a:ext uri="{FF2B5EF4-FFF2-40B4-BE49-F238E27FC236}">
                <a16:creationId xmlns:a16="http://schemas.microsoft.com/office/drawing/2014/main" id="{258B87A6-159D-D04C-AAB6-50939826B0F8}"/>
              </a:ext>
            </a:extLst>
          </p:cNvPr>
          <p:cNvSpPr/>
          <p:nvPr userDrawn="1"/>
        </p:nvSpPr>
        <p:spPr>
          <a:xfrm>
            <a:off x="820488" y="533400"/>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Tree>
    <p:extLst>
      <p:ext uri="{BB962C8B-B14F-4D97-AF65-F5344CB8AC3E}">
        <p14:creationId xmlns:p14="http://schemas.microsoft.com/office/powerpoint/2010/main" val="1783901422"/>
      </p:ext>
    </p:extLst>
  </p:cSld>
  <p:clrMapOvr>
    <a:masterClrMapping/>
  </p:clrMapOvr>
  <p:extLst>
    <p:ext uri="{DCECCB84-F9BA-43D5-87BE-67443E8EF086}">
      <p15:sldGuideLst xmlns:p15="http://schemas.microsoft.com/office/powerpoint/2012/main">
        <p15:guide id="1" orient="horz" pos="31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4F7C34-A86E-0E41-BDE1-F829324B28A3}"/>
              </a:ext>
            </a:extLst>
          </p:cNvPr>
          <p:cNvSpPr/>
          <p:nvPr userDrawn="1"/>
        </p:nvSpPr>
        <p:spPr>
          <a:xfrm rot="10800000" flipV="1">
            <a:off x="3175" y="-13993"/>
            <a:ext cx="12188825" cy="4114203"/>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sp>
        <p:nvSpPr>
          <p:cNvPr id="10" name="Picture Placeholder 2">
            <a:extLst>
              <a:ext uri="{FF2B5EF4-FFF2-40B4-BE49-F238E27FC236}">
                <a16:creationId xmlns:a16="http://schemas.microsoft.com/office/drawing/2014/main" id="{06938467-3FC4-5049-A3D1-F94792ACEC10}"/>
              </a:ext>
            </a:extLst>
          </p:cNvPr>
          <p:cNvSpPr>
            <a:spLocks noGrp="1"/>
          </p:cNvSpPr>
          <p:nvPr>
            <p:ph type="pic" sz="quarter" idx="15" hasCustomPrompt="1"/>
          </p:nvPr>
        </p:nvSpPr>
        <p:spPr>
          <a:xfrm>
            <a:off x="1291681" y="3161210"/>
            <a:ext cx="1851207" cy="1851207"/>
          </a:xfrm>
          <a:prstGeom prst="ellipse">
            <a:avLst/>
          </a:prstGeom>
          <a:solidFill>
            <a:schemeClr val="bg1">
              <a:lumMod val="95000"/>
            </a:schemeClr>
          </a:solidFill>
        </p:spPr>
        <p:txBody>
          <a:bodyPr anchor="ctr">
            <a:normAutofit/>
          </a:bodyPr>
          <a:lstStyle>
            <a:lvl1pPr marL="0" indent="0" algn="ctr">
              <a:buNone/>
              <a:defRPr sz="1400"/>
            </a:lvl1pPr>
          </a:lstStyle>
          <a:p>
            <a:r>
              <a:rPr lang="en-US" dirty="0"/>
              <a:t>Speaker Photo</a:t>
            </a:r>
          </a:p>
        </p:txBody>
      </p:sp>
      <p:pic>
        <p:nvPicPr>
          <p:cNvPr id="7" name="Picture 6" descr="A picture containing drawing, knife&#10;&#10;Description automatically generated">
            <a:extLst>
              <a:ext uri="{FF2B5EF4-FFF2-40B4-BE49-F238E27FC236}">
                <a16:creationId xmlns:a16="http://schemas.microsoft.com/office/drawing/2014/main" id="{78A9B711-3FF5-3340-A5CC-2CED20925D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9" name="Picture Placeholder 2">
            <a:extLst>
              <a:ext uri="{FF2B5EF4-FFF2-40B4-BE49-F238E27FC236}">
                <a16:creationId xmlns:a16="http://schemas.microsoft.com/office/drawing/2014/main" id="{D9FC5630-D20E-6F42-8CAF-B9466EC8F930}"/>
              </a:ext>
            </a:extLst>
          </p:cNvPr>
          <p:cNvSpPr>
            <a:spLocks noGrp="1"/>
          </p:cNvSpPr>
          <p:nvPr>
            <p:ph type="pic" sz="quarter" idx="16" hasCustomPrompt="1"/>
          </p:nvPr>
        </p:nvSpPr>
        <p:spPr>
          <a:xfrm>
            <a:off x="4986439" y="3161209"/>
            <a:ext cx="1851207" cy="1851207"/>
          </a:xfrm>
          <a:prstGeom prst="ellipse">
            <a:avLst/>
          </a:prstGeom>
          <a:solidFill>
            <a:schemeClr val="bg1">
              <a:lumMod val="95000"/>
            </a:schemeClr>
          </a:solidFill>
        </p:spPr>
        <p:txBody>
          <a:bodyPr anchor="ctr">
            <a:normAutofit/>
          </a:bodyPr>
          <a:lstStyle>
            <a:lvl1pPr marL="0" indent="0" algn="ctr">
              <a:buNone/>
              <a:defRPr sz="1400"/>
            </a:lvl1pPr>
          </a:lstStyle>
          <a:p>
            <a:r>
              <a:rPr lang="en-US" dirty="0"/>
              <a:t>Speaker Photo</a:t>
            </a:r>
          </a:p>
        </p:txBody>
      </p:sp>
      <p:sp>
        <p:nvSpPr>
          <p:cNvPr id="14" name="Picture Placeholder 2">
            <a:extLst>
              <a:ext uri="{FF2B5EF4-FFF2-40B4-BE49-F238E27FC236}">
                <a16:creationId xmlns:a16="http://schemas.microsoft.com/office/drawing/2014/main" id="{7E520688-9AD9-F043-82BA-BEB61F84427A}"/>
              </a:ext>
            </a:extLst>
          </p:cNvPr>
          <p:cNvSpPr>
            <a:spLocks noGrp="1"/>
          </p:cNvSpPr>
          <p:nvPr>
            <p:ph type="pic" sz="quarter" idx="17" hasCustomPrompt="1"/>
          </p:nvPr>
        </p:nvSpPr>
        <p:spPr>
          <a:xfrm>
            <a:off x="8681198" y="3187263"/>
            <a:ext cx="1851207" cy="1851207"/>
          </a:xfrm>
          <a:prstGeom prst="ellipse">
            <a:avLst/>
          </a:prstGeom>
          <a:solidFill>
            <a:schemeClr val="bg1">
              <a:lumMod val="95000"/>
            </a:schemeClr>
          </a:solidFill>
        </p:spPr>
        <p:txBody>
          <a:bodyPr anchor="ctr">
            <a:normAutofit/>
          </a:bodyPr>
          <a:lstStyle>
            <a:lvl1pPr marL="0" indent="0" algn="ctr">
              <a:buNone/>
              <a:defRPr sz="1400"/>
            </a:lvl1pPr>
          </a:lstStyle>
          <a:p>
            <a:r>
              <a:rPr lang="en-US" dirty="0"/>
              <a:t>Speaker Photo</a:t>
            </a:r>
          </a:p>
        </p:txBody>
      </p:sp>
      <p:sp>
        <p:nvSpPr>
          <p:cNvPr id="17" name="TextBox 16">
            <a:extLst>
              <a:ext uri="{FF2B5EF4-FFF2-40B4-BE49-F238E27FC236}">
                <a16:creationId xmlns:a16="http://schemas.microsoft.com/office/drawing/2014/main" id="{BB55C92D-1BAF-7448-A1AB-2D72207BFED7}"/>
              </a:ext>
            </a:extLst>
          </p:cNvPr>
          <p:cNvSpPr txBox="1"/>
          <p:nvPr userDrawn="1"/>
        </p:nvSpPr>
        <p:spPr>
          <a:xfrm>
            <a:off x="820488" y="673105"/>
            <a:ext cx="5440680" cy="769441"/>
          </a:xfrm>
          <a:prstGeom prst="rect">
            <a:avLst/>
          </a:prstGeom>
          <a:noFill/>
          <a:ln>
            <a:noFill/>
          </a:ln>
        </p:spPr>
        <p:txBody>
          <a:bodyPr wrap="square" rtlCol="0">
            <a:spAutoFit/>
          </a:bodyPr>
          <a:lstStyle/>
          <a:p>
            <a:r>
              <a:rPr lang="en-US" sz="4400" dirty="0">
                <a:solidFill>
                  <a:schemeClr val="tx2"/>
                </a:solidFill>
                <a:latin typeface="Arial Rounded MT Bold" panose="020F0704030504030204" pitchFamily="34" charset="77"/>
                <a:ea typeface="Roboto Medium" panose="02000000000000000000" pitchFamily="2" charset="0"/>
                <a:cs typeface="Poppins Medium" pitchFamily="2" charset="77"/>
              </a:rPr>
              <a:t>Today’s presenters</a:t>
            </a:r>
          </a:p>
        </p:txBody>
      </p:sp>
      <p:sp>
        <p:nvSpPr>
          <p:cNvPr id="18" name="Rectangle 17">
            <a:extLst>
              <a:ext uri="{FF2B5EF4-FFF2-40B4-BE49-F238E27FC236}">
                <a16:creationId xmlns:a16="http://schemas.microsoft.com/office/drawing/2014/main" id="{258B87A6-159D-D04C-AAB6-50939826B0F8}"/>
              </a:ext>
            </a:extLst>
          </p:cNvPr>
          <p:cNvSpPr/>
          <p:nvPr userDrawn="1"/>
        </p:nvSpPr>
        <p:spPr>
          <a:xfrm>
            <a:off x="820488" y="533400"/>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Tree>
    <p:extLst>
      <p:ext uri="{BB962C8B-B14F-4D97-AF65-F5344CB8AC3E}">
        <p14:creationId xmlns:p14="http://schemas.microsoft.com/office/powerpoint/2010/main" val="1388446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4F7C34-A86E-0E41-BDE1-F829324B28A3}"/>
              </a:ext>
            </a:extLst>
          </p:cNvPr>
          <p:cNvSpPr/>
          <p:nvPr userDrawn="1"/>
        </p:nvSpPr>
        <p:spPr>
          <a:xfrm rot="10800000" flipV="1">
            <a:off x="3175" y="-13993"/>
            <a:ext cx="12188825" cy="4114203"/>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sp>
        <p:nvSpPr>
          <p:cNvPr id="10" name="Picture Placeholder 2">
            <a:extLst>
              <a:ext uri="{FF2B5EF4-FFF2-40B4-BE49-F238E27FC236}">
                <a16:creationId xmlns:a16="http://schemas.microsoft.com/office/drawing/2014/main" id="{06938467-3FC4-5049-A3D1-F94792ACEC10}"/>
              </a:ext>
            </a:extLst>
          </p:cNvPr>
          <p:cNvSpPr>
            <a:spLocks noGrp="1"/>
          </p:cNvSpPr>
          <p:nvPr>
            <p:ph type="pic" sz="quarter" idx="15" hasCustomPrompt="1"/>
          </p:nvPr>
        </p:nvSpPr>
        <p:spPr>
          <a:xfrm>
            <a:off x="3082381" y="3174607"/>
            <a:ext cx="1851207" cy="1851207"/>
          </a:xfrm>
          <a:prstGeom prst="ellipse">
            <a:avLst/>
          </a:prstGeom>
          <a:solidFill>
            <a:schemeClr val="bg1">
              <a:lumMod val="95000"/>
            </a:schemeClr>
          </a:solidFill>
        </p:spPr>
        <p:txBody>
          <a:bodyPr anchor="ctr">
            <a:normAutofit/>
          </a:bodyPr>
          <a:lstStyle>
            <a:lvl1pPr marL="0" indent="0" algn="ctr">
              <a:buNone/>
              <a:defRPr sz="1400"/>
            </a:lvl1pPr>
          </a:lstStyle>
          <a:p>
            <a:r>
              <a:rPr lang="en-US" dirty="0"/>
              <a:t>Speaker Photo</a:t>
            </a:r>
          </a:p>
        </p:txBody>
      </p:sp>
      <p:pic>
        <p:nvPicPr>
          <p:cNvPr id="7" name="Picture 6" descr="A picture containing drawing, knife&#10;&#10;Description automatically generated">
            <a:extLst>
              <a:ext uri="{FF2B5EF4-FFF2-40B4-BE49-F238E27FC236}">
                <a16:creationId xmlns:a16="http://schemas.microsoft.com/office/drawing/2014/main" id="{78A9B711-3FF5-3340-A5CC-2CED20925D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9" name="Picture Placeholder 2">
            <a:extLst>
              <a:ext uri="{FF2B5EF4-FFF2-40B4-BE49-F238E27FC236}">
                <a16:creationId xmlns:a16="http://schemas.microsoft.com/office/drawing/2014/main" id="{D9FC5630-D20E-6F42-8CAF-B9466EC8F930}"/>
              </a:ext>
            </a:extLst>
          </p:cNvPr>
          <p:cNvSpPr>
            <a:spLocks noGrp="1"/>
          </p:cNvSpPr>
          <p:nvPr>
            <p:ph type="pic" sz="quarter" idx="16" hasCustomPrompt="1"/>
          </p:nvPr>
        </p:nvSpPr>
        <p:spPr>
          <a:xfrm>
            <a:off x="7043839" y="3187263"/>
            <a:ext cx="1851207" cy="1851207"/>
          </a:xfrm>
          <a:prstGeom prst="ellipse">
            <a:avLst/>
          </a:prstGeom>
          <a:solidFill>
            <a:schemeClr val="bg1">
              <a:lumMod val="95000"/>
            </a:schemeClr>
          </a:solidFill>
        </p:spPr>
        <p:txBody>
          <a:bodyPr anchor="ctr">
            <a:normAutofit/>
          </a:bodyPr>
          <a:lstStyle>
            <a:lvl1pPr marL="0" indent="0" algn="ctr">
              <a:buNone/>
              <a:defRPr sz="1400"/>
            </a:lvl1pPr>
          </a:lstStyle>
          <a:p>
            <a:r>
              <a:rPr lang="en-US" dirty="0"/>
              <a:t>Speaker Photo</a:t>
            </a:r>
          </a:p>
        </p:txBody>
      </p:sp>
      <p:sp>
        <p:nvSpPr>
          <p:cNvPr id="11" name="TextBox 10">
            <a:extLst>
              <a:ext uri="{FF2B5EF4-FFF2-40B4-BE49-F238E27FC236}">
                <a16:creationId xmlns:a16="http://schemas.microsoft.com/office/drawing/2014/main" id="{286C98D1-24C8-2142-8630-878B5507C07D}"/>
              </a:ext>
            </a:extLst>
          </p:cNvPr>
          <p:cNvSpPr txBox="1"/>
          <p:nvPr userDrawn="1"/>
        </p:nvSpPr>
        <p:spPr>
          <a:xfrm>
            <a:off x="820488" y="673105"/>
            <a:ext cx="5440680" cy="769441"/>
          </a:xfrm>
          <a:prstGeom prst="rect">
            <a:avLst/>
          </a:prstGeom>
          <a:noFill/>
          <a:ln>
            <a:noFill/>
          </a:ln>
        </p:spPr>
        <p:txBody>
          <a:bodyPr wrap="square" rtlCol="0">
            <a:spAutoFit/>
          </a:bodyPr>
          <a:lstStyle/>
          <a:p>
            <a:r>
              <a:rPr lang="en-US" sz="4400" dirty="0">
                <a:solidFill>
                  <a:schemeClr val="tx2"/>
                </a:solidFill>
                <a:latin typeface="Arial Rounded MT Bold" panose="020F0704030504030204" pitchFamily="34" charset="77"/>
                <a:ea typeface="Roboto Medium" panose="02000000000000000000" pitchFamily="2" charset="0"/>
                <a:cs typeface="Poppins Medium" pitchFamily="2" charset="77"/>
              </a:rPr>
              <a:t>Today’s presenters</a:t>
            </a:r>
          </a:p>
        </p:txBody>
      </p:sp>
      <p:sp>
        <p:nvSpPr>
          <p:cNvPr id="12" name="Rectangle 11">
            <a:extLst>
              <a:ext uri="{FF2B5EF4-FFF2-40B4-BE49-F238E27FC236}">
                <a16:creationId xmlns:a16="http://schemas.microsoft.com/office/drawing/2014/main" id="{C5C5A1D9-5F71-9644-83E5-FE7DC589EA46}"/>
              </a:ext>
            </a:extLst>
          </p:cNvPr>
          <p:cNvSpPr/>
          <p:nvPr userDrawn="1"/>
        </p:nvSpPr>
        <p:spPr>
          <a:xfrm>
            <a:off x="820488" y="533400"/>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Tree>
    <p:extLst>
      <p:ext uri="{BB962C8B-B14F-4D97-AF65-F5344CB8AC3E}">
        <p14:creationId xmlns:p14="http://schemas.microsoft.com/office/powerpoint/2010/main" val="3671385149"/>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ECD8-2FE0-9649-B0A8-B14E62FD697D}"/>
              </a:ext>
            </a:extLst>
          </p:cNvPr>
          <p:cNvSpPr>
            <a:spLocks noGrp="1"/>
          </p:cNvSpPr>
          <p:nvPr>
            <p:ph type="title"/>
          </p:nvPr>
        </p:nvSpPr>
        <p:spPr>
          <a:xfrm>
            <a:off x="838200" y="609600"/>
            <a:ext cx="9536288" cy="1174425"/>
          </a:xfrm>
        </p:spPr>
        <p:txBody>
          <a:bodyPr/>
          <a:lstStyle>
            <a:lvl1pPr>
              <a:defRPr>
                <a:solidFill>
                  <a:schemeClr val="tx2"/>
                </a:solidFill>
                <a:latin typeface="Arial Rounded MT Bold" panose="020F07040305040302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828430E2-1B94-344B-BF10-2A7407A1E05F}"/>
              </a:ext>
            </a:extLst>
          </p:cNvPr>
          <p:cNvSpPr>
            <a:spLocks noGrp="1"/>
          </p:cNvSpPr>
          <p:nvPr>
            <p:ph idx="1"/>
          </p:nvPr>
        </p:nvSpPr>
        <p:spPr>
          <a:xfrm>
            <a:off x="838199" y="1825625"/>
            <a:ext cx="9536289" cy="2780242"/>
          </a:xfrm>
        </p:spPr>
        <p:txBody>
          <a:bodyPr>
            <a:normAutofit/>
          </a:bodyPr>
          <a:lstStyle>
            <a:lvl1pPr>
              <a:defRPr sz="2400">
                <a:solidFill>
                  <a:schemeClr val="tx2"/>
                </a:solidFill>
                <a:latin typeface="Arial" panose="020B0604020202020204" pitchFamily="34" charset="0"/>
                <a:cs typeface="Arial" panose="020B0604020202020204" pitchFamily="34" charset="0"/>
              </a:defRPr>
            </a:lvl1pPr>
            <a:lvl2pPr>
              <a:defRPr sz="24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09B098C-2D3A-6C40-8344-DCBFA0E54F57}"/>
              </a:ext>
            </a:extLst>
          </p:cNvPr>
          <p:cNvSpPr/>
          <p:nvPr userDrawn="1"/>
        </p:nvSpPr>
        <p:spPr>
          <a:xfrm rot="10800000" flipV="1">
            <a:off x="3175" y="4752500"/>
            <a:ext cx="12188825" cy="2105500"/>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3"/>
              </a:solidFill>
            </a:endParaRPr>
          </a:p>
        </p:txBody>
      </p:sp>
      <p:pic>
        <p:nvPicPr>
          <p:cNvPr id="6" name="Picture 5" descr="A picture containing drawing, knife&#10;&#10;Description automatically generated">
            <a:extLst>
              <a:ext uri="{FF2B5EF4-FFF2-40B4-BE49-F238E27FC236}">
                <a16:creationId xmlns:a16="http://schemas.microsoft.com/office/drawing/2014/main" id="{97491B57-6877-A64A-9495-632549C42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9" name="Rectangle 8">
            <a:extLst>
              <a:ext uri="{FF2B5EF4-FFF2-40B4-BE49-F238E27FC236}">
                <a16:creationId xmlns:a16="http://schemas.microsoft.com/office/drawing/2014/main" id="{258B87A6-159D-D04C-AAB6-50939826B0F8}"/>
              </a:ext>
            </a:extLst>
          </p:cNvPr>
          <p:cNvSpPr/>
          <p:nvPr userDrawn="1"/>
        </p:nvSpPr>
        <p:spPr>
          <a:xfrm>
            <a:off x="820488" y="533400"/>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Tree>
    <p:extLst>
      <p:ext uri="{BB962C8B-B14F-4D97-AF65-F5344CB8AC3E}">
        <p14:creationId xmlns:p14="http://schemas.microsoft.com/office/powerpoint/2010/main" val="2693057810"/>
      </p:ext>
    </p:extLst>
  </p:cSld>
  <p:clrMapOvr>
    <a:masterClrMapping/>
  </p:clrMapOvr>
  <p:extLst>
    <p:ext uri="{DCECCB84-F9BA-43D5-87BE-67443E8EF086}">
      <p15:sldGuideLst xmlns:p15="http://schemas.microsoft.com/office/powerpoint/2012/main">
        <p15:guide id="1" orient="horz" pos="31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3431C4-23E5-0E48-9E4C-E80EE361878D}"/>
              </a:ext>
            </a:extLst>
          </p:cNvPr>
          <p:cNvSpPr/>
          <p:nvPr userDrawn="1"/>
        </p:nvSpPr>
        <p:spPr>
          <a:xfrm>
            <a:off x="4991100" y="0"/>
            <a:ext cx="7200900" cy="6858000"/>
          </a:xfrm>
          <a:prstGeom prst="rect">
            <a:avLst/>
          </a:prstGeom>
          <a:solidFill>
            <a:schemeClr val="tx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1E8133-E5CD-CB4B-8908-7AED0C8BA6FA}"/>
              </a:ext>
            </a:extLst>
          </p:cNvPr>
          <p:cNvSpPr>
            <a:spLocks noGrp="1"/>
          </p:cNvSpPr>
          <p:nvPr>
            <p:ph type="title"/>
          </p:nvPr>
        </p:nvSpPr>
        <p:spPr>
          <a:xfrm>
            <a:off x="813662" y="609600"/>
            <a:ext cx="3967343" cy="1743869"/>
          </a:xfrm>
        </p:spPr>
        <p:txBody>
          <a:bodyPr anchor="t">
            <a:noAutofit/>
          </a:bodyPr>
          <a:lstStyle>
            <a:lvl1pPr>
              <a:defRPr>
                <a:solidFill>
                  <a:schemeClr val="tx2"/>
                </a:solidFill>
                <a:latin typeface="Arial Rounded MT Bold" panose="020F0704030504030204" pitchFamily="34" charset="77"/>
              </a:defRPr>
            </a:lvl1pPr>
          </a:lstStyle>
          <a:p>
            <a:r>
              <a:rPr lang="en-US" dirty="0"/>
              <a:t>Click to edit Master title style</a:t>
            </a:r>
          </a:p>
        </p:txBody>
      </p:sp>
      <p:sp>
        <p:nvSpPr>
          <p:cNvPr id="4" name="Content Placeholder 3">
            <a:extLst>
              <a:ext uri="{FF2B5EF4-FFF2-40B4-BE49-F238E27FC236}">
                <a16:creationId xmlns:a16="http://schemas.microsoft.com/office/drawing/2014/main" id="{8419C90B-F88B-2F46-8B57-A7F505AB55B5}"/>
              </a:ext>
            </a:extLst>
          </p:cNvPr>
          <p:cNvSpPr>
            <a:spLocks noGrp="1"/>
          </p:cNvSpPr>
          <p:nvPr>
            <p:ph sz="half" idx="2"/>
          </p:nvPr>
        </p:nvSpPr>
        <p:spPr>
          <a:xfrm>
            <a:off x="5589344" y="609600"/>
            <a:ext cx="5157787" cy="3684588"/>
          </a:xfrm>
        </p:spPr>
        <p:txBody>
          <a:bodyPr anchor="t">
            <a:noAutofit/>
          </a:bodyPr>
          <a:lstStyle>
            <a:lvl1pPr>
              <a:defRPr sz="2400">
                <a:solidFill>
                  <a:schemeClr val="tx2"/>
                </a:solidFill>
                <a:latin typeface="Arial" panose="020B0604020202020204" pitchFamily="34" charset="0"/>
                <a:cs typeface="Arial" panose="020B0604020202020204" pitchFamily="34" charset="0"/>
              </a:defRPr>
            </a:lvl1pPr>
            <a:lvl2pPr>
              <a:defRPr sz="24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drawing, knife&#10;&#10;Description automatically generated">
            <a:extLst>
              <a:ext uri="{FF2B5EF4-FFF2-40B4-BE49-F238E27FC236}">
                <a16:creationId xmlns:a16="http://schemas.microsoft.com/office/drawing/2014/main" id="{6A079AA5-C3C8-E94E-B9DF-89A348F0F9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8" name="Rectangle 7">
            <a:extLst>
              <a:ext uri="{FF2B5EF4-FFF2-40B4-BE49-F238E27FC236}">
                <a16:creationId xmlns:a16="http://schemas.microsoft.com/office/drawing/2014/main" id="{258B87A6-159D-D04C-AAB6-50939826B0F8}"/>
              </a:ext>
            </a:extLst>
          </p:cNvPr>
          <p:cNvSpPr/>
          <p:nvPr userDrawn="1"/>
        </p:nvSpPr>
        <p:spPr>
          <a:xfrm>
            <a:off x="820488" y="533400"/>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Tree>
    <p:extLst>
      <p:ext uri="{BB962C8B-B14F-4D97-AF65-F5344CB8AC3E}">
        <p14:creationId xmlns:p14="http://schemas.microsoft.com/office/powerpoint/2010/main" val="3537845642"/>
      </p:ext>
    </p:extLst>
  </p:cSld>
  <p:clrMapOvr>
    <a:masterClrMapping/>
  </p:clrMapOvr>
  <p:extLst>
    <p:ext uri="{DCECCB84-F9BA-43D5-87BE-67443E8EF086}">
      <p15:sldGuideLst xmlns:p15="http://schemas.microsoft.com/office/powerpoint/2012/main">
        <p15:guide id="1" orient="horz" pos="38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8133-E5CD-CB4B-8908-7AED0C8BA6FA}"/>
              </a:ext>
            </a:extLst>
          </p:cNvPr>
          <p:cNvSpPr>
            <a:spLocks noGrp="1"/>
          </p:cNvSpPr>
          <p:nvPr>
            <p:ph type="title"/>
          </p:nvPr>
        </p:nvSpPr>
        <p:spPr>
          <a:xfrm>
            <a:off x="802373" y="609600"/>
            <a:ext cx="3967343" cy="1952979"/>
          </a:xfrm>
        </p:spPr>
        <p:txBody>
          <a:bodyPr anchor="t">
            <a:noAutofit/>
          </a:bodyPr>
          <a:lstStyle>
            <a:lvl1pPr>
              <a:defRPr>
                <a:solidFill>
                  <a:schemeClr val="tx2"/>
                </a:solidFill>
                <a:latin typeface="Arial Rounded MT Bold" panose="020F0704030504030204" pitchFamily="34" charset="77"/>
              </a:defRPr>
            </a:lvl1pPr>
          </a:lstStyle>
          <a:p>
            <a:r>
              <a:rPr lang="en-US" dirty="0"/>
              <a:t>Click to edit Master title style</a:t>
            </a:r>
          </a:p>
        </p:txBody>
      </p:sp>
      <p:sp>
        <p:nvSpPr>
          <p:cNvPr id="4" name="Content Placeholder 3">
            <a:extLst>
              <a:ext uri="{FF2B5EF4-FFF2-40B4-BE49-F238E27FC236}">
                <a16:creationId xmlns:a16="http://schemas.microsoft.com/office/drawing/2014/main" id="{8419C90B-F88B-2F46-8B57-A7F505AB55B5}"/>
              </a:ext>
            </a:extLst>
          </p:cNvPr>
          <p:cNvSpPr>
            <a:spLocks noGrp="1"/>
          </p:cNvSpPr>
          <p:nvPr>
            <p:ph sz="half" idx="2"/>
          </p:nvPr>
        </p:nvSpPr>
        <p:spPr>
          <a:xfrm>
            <a:off x="5486400" y="609600"/>
            <a:ext cx="5157787" cy="4102894"/>
          </a:xfrm>
        </p:spPr>
        <p:txBody>
          <a:bodyPr anchor="t">
            <a:noAutofit/>
          </a:bodyPr>
          <a:lstStyle>
            <a:lvl1pPr>
              <a:defRPr sz="2400">
                <a:solidFill>
                  <a:schemeClr val="tx2"/>
                </a:solidFill>
                <a:latin typeface="Arial" panose="020B0604020202020204" pitchFamily="34" charset="0"/>
                <a:cs typeface="Arial" panose="020B0604020202020204" pitchFamily="34" charset="0"/>
              </a:defRPr>
            </a:lvl1pPr>
            <a:lvl2pPr>
              <a:defRPr sz="24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400">
                <a:solidFill>
                  <a:schemeClr val="tx2"/>
                </a:solidFill>
                <a:latin typeface="Arial" panose="020B0604020202020204" pitchFamily="34" charset="0"/>
                <a:cs typeface="Arial" panose="020B0604020202020204" pitchFamily="34" charset="0"/>
              </a:defRPr>
            </a:lvl4pPr>
            <a:lvl5pPr>
              <a:defRPr sz="24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drawing, knife&#10;&#10;Description automatically generated">
            <a:extLst>
              <a:ext uri="{FF2B5EF4-FFF2-40B4-BE49-F238E27FC236}">
                <a16:creationId xmlns:a16="http://schemas.microsoft.com/office/drawing/2014/main" id="{34ED55C0-F986-744C-A72F-11641BAB3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287" y="5976731"/>
            <a:ext cx="1118381" cy="699604"/>
          </a:xfrm>
          <a:prstGeom prst="rect">
            <a:avLst/>
          </a:prstGeom>
        </p:spPr>
      </p:pic>
      <p:sp>
        <p:nvSpPr>
          <p:cNvPr id="7" name="Rectangle 6">
            <a:extLst>
              <a:ext uri="{FF2B5EF4-FFF2-40B4-BE49-F238E27FC236}">
                <a16:creationId xmlns:a16="http://schemas.microsoft.com/office/drawing/2014/main" id="{258B87A6-159D-D04C-AAB6-50939826B0F8}"/>
              </a:ext>
            </a:extLst>
          </p:cNvPr>
          <p:cNvSpPr/>
          <p:nvPr userDrawn="1"/>
        </p:nvSpPr>
        <p:spPr>
          <a:xfrm>
            <a:off x="820488" y="533400"/>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Tree>
    <p:extLst>
      <p:ext uri="{BB962C8B-B14F-4D97-AF65-F5344CB8AC3E}">
        <p14:creationId xmlns:p14="http://schemas.microsoft.com/office/powerpoint/2010/main" val="758168333"/>
      </p:ext>
    </p:extLst>
  </p:cSld>
  <p:clrMapOvr>
    <a:masterClrMapping/>
  </p:clrMapOvr>
  <p:extLst>
    <p:ext uri="{DCECCB84-F9BA-43D5-87BE-67443E8EF086}">
      <p15:sldGuideLst xmlns:p15="http://schemas.microsoft.com/office/powerpoint/2012/main">
        <p15:guide id="1" orient="horz" pos="31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46A0-77D1-4E48-9F44-B25F63C41250}"/>
              </a:ext>
            </a:extLst>
          </p:cNvPr>
          <p:cNvSpPr>
            <a:spLocks noGrp="1"/>
          </p:cNvSpPr>
          <p:nvPr>
            <p:ph type="title"/>
          </p:nvPr>
        </p:nvSpPr>
        <p:spPr>
          <a:xfrm>
            <a:off x="839788" y="609600"/>
            <a:ext cx="7442063" cy="1283916"/>
          </a:xfrm>
        </p:spPr>
        <p:txBody>
          <a:bodyPr anchor="t">
            <a:normAutofit/>
          </a:bodyPr>
          <a:lstStyle>
            <a:lvl1pPr>
              <a:defRPr sz="4000">
                <a:solidFill>
                  <a:schemeClr val="tx2"/>
                </a:solidFill>
                <a:latin typeface="Arial Rounded MT Bold" panose="020F0704030504030204" pitchFamily="34" charset="77"/>
              </a:defRPr>
            </a:lvl1pPr>
          </a:lstStyle>
          <a:p>
            <a:r>
              <a:rPr lang="en-US" dirty="0"/>
              <a:t>Click to edit Master title style</a:t>
            </a:r>
          </a:p>
        </p:txBody>
      </p:sp>
      <p:sp>
        <p:nvSpPr>
          <p:cNvPr id="4" name="Text Placeholder 3">
            <a:extLst>
              <a:ext uri="{FF2B5EF4-FFF2-40B4-BE49-F238E27FC236}">
                <a16:creationId xmlns:a16="http://schemas.microsoft.com/office/drawing/2014/main" id="{E602D2AA-995A-AB4C-9CC6-EB3D80147B34}"/>
              </a:ext>
            </a:extLst>
          </p:cNvPr>
          <p:cNvSpPr>
            <a:spLocks noGrp="1"/>
          </p:cNvSpPr>
          <p:nvPr>
            <p:ph type="body" sz="half" idx="2"/>
          </p:nvPr>
        </p:nvSpPr>
        <p:spPr>
          <a:xfrm>
            <a:off x="839788" y="2057400"/>
            <a:ext cx="8722223" cy="2331720"/>
          </a:xfrm>
        </p:spPr>
        <p:txBody>
          <a:bodyPr/>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4">
            <a:extLst>
              <a:ext uri="{FF2B5EF4-FFF2-40B4-BE49-F238E27FC236}">
                <a16:creationId xmlns:a16="http://schemas.microsoft.com/office/drawing/2014/main" id="{258B87A6-159D-D04C-AAB6-50939826B0F8}"/>
              </a:ext>
            </a:extLst>
          </p:cNvPr>
          <p:cNvSpPr/>
          <p:nvPr userDrawn="1"/>
        </p:nvSpPr>
        <p:spPr>
          <a:xfrm>
            <a:off x="820488" y="533400"/>
            <a:ext cx="957280" cy="61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2"/>
              </a:solidFill>
            </a:endParaRPr>
          </a:p>
        </p:txBody>
      </p:sp>
    </p:spTree>
    <p:extLst>
      <p:ext uri="{BB962C8B-B14F-4D97-AF65-F5344CB8AC3E}">
        <p14:creationId xmlns:p14="http://schemas.microsoft.com/office/powerpoint/2010/main" val="3413639533"/>
      </p:ext>
    </p:extLst>
  </p:cSld>
  <p:clrMapOvr>
    <a:masterClrMapping/>
  </p:clrMapOvr>
  <p:extLst>
    <p:ext uri="{DCECCB84-F9BA-43D5-87BE-67443E8EF086}">
      <p15:sldGuideLst xmlns:p15="http://schemas.microsoft.com/office/powerpoint/2012/main">
        <p15:guide id="1" orient="horz" pos="3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image" Target="../media/image12.tiff"/><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image" Target="../media/image13.jpg"/><Relationship Id="rId8" Type="http://schemas.openxmlformats.org/officeDocument/2006/relationships/slideLayout" Target="../slideLayouts/slideLayout46.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theme" Target="../theme/theme5.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82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359ECA-4920-4495-B058-35B6AD60D664}" type="datetimeFigureOut">
              <a:rPr lang="en-US"/>
              <a:pPr>
                <a:defRPr/>
              </a:pPr>
              <a:t>12/12/2022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E56A45A-7818-4360-B3BF-F0D1632EA9F7}" type="slidenum">
              <a:rPr lang="en-US" altLang="en-US"/>
              <a:pPr/>
              <a:t>‹#›</a:t>
            </a:fld>
            <a:endParaRPr lang="en-US" altLang="en-US" dirty="0"/>
          </a:p>
        </p:txBody>
      </p:sp>
    </p:spTree>
    <p:extLst>
      <p:ext uri="{BB962C8B-B14F-4D97-AF65-F5344CB8AC3E}">
        <p14:creationId xmlns:p14="http://schemas.microsoft.com/office/powerpoint/2010/main" val="161015061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66E882-051C-A240-230E-2FF2857CC8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CDE2D3-008D-514D-01F9-B30E8DBF6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FF239-D3C3-0305-A3E4-480E6A2C4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34192-7AC0-8942-AF22-9C2A619C287F}" type="datetimeFigureOut">
              <a:rPr lang="en-US" smtClean="0"/>
              <a:t>12/12/2022</a:t>
            </a:fld>
            <a:endParaRPr lang="en-US" dirty="0"/>
          </a:p>
        </p:txBody>
      </p:sp>
      <p:sp>
        <p:nvSpPr>
          <p:cNvPr id="5" name="Footer Placeholder 4">
            <a:extLst>
              <a:ext uri="{FF2B5EF4-FFF2-40B4-BE49-F238E27FC236}">
                <a16:creationId xmlns:a16="http://schemas.microsoft.com/office/drawing/2014/main" id="{1FBEED86-2CDE-4827-D3CA-08F4FAE4D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08FE0A-C59B-A77E-773F-940CE75ED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D3C2F-779C-3942-AF3D-25C83FF18C23}" type="slidenum">
              <a:rPr lang="en-US" smtClean="0"/>
              <a:t>‹#›</a:t>
            </a:fld>
            <a:endParaRPr lang="en-US" dirty="0"/>
          </a:p>
        </p:txBody>
      </p:sp>
    </p:spTree>
    <p:extLst>
      <p:ext uri="{BB962C8B-B14F-4D97-AF65-F5344CB8AC3E}">
        <p14:creationId xmlns:p14="http://schemas.microsoft.com/office/powerpoint/2010/main" val="351132276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3" descr="Logo:  Department of Health &amp; Human Services. USA."/>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11379117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 id="2147483880" r:id="rId26"/>
    <p:sldLayoutId id="2147483881" r:id="rId27"/>
    <p:sldLayoutId id="2147483882" r:id="rId28"/>
    <p:sldLayoutId id="2147483883" r:id="rId29"/>
    <p:sldLayoutId id="2147483884" r:id="rId30"/>
    <p:sldLayoutId id="2147483885" r:id="rId31"/>
    <p:sldLayoutId id="2147483886" r:id="rId32"/>
    <p:sldLayoutId id="2147483887" r:id="rId33"/>
    <p:sldLayoutId id="2147483888" r:id="rId34"/>
    <p:sldLayoutId id="2147483889" r:id="rId35"/>
    <p:sldLayoutId id="2147483890" r:id="rId36"/>
    <p:sldLayoutId id="2147483891" r:id="rId37"/>
    <p:sldLayoutId id="2147483892" r:id="rId38"/>
    <p:sldLayoutId id="2147483893" r:id="rId39"/>
    <p:sldLayoutId id="2147483894" r:id="rId40"/>
  </p:sldLayoutIdLst>
  <p:hf hdr="0" ft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274FC-C830-D34E-A008-3A3037A6D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D82A39-BDD0-BC48-8452-E4283AC72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6D26F-A963-CD47-9AE8-FC799D555D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53B1003-4FAA-7A4C-B53E-C13F0D156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2208484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hyperlink" Target="https://ryanwhite.hrsa.gov/sites/default/files/ryanwhite/grants/18-01-use-rwhap-funds-premium-cost-sharing-assistance.pdf" TargetMode="External"/><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hyperlink" Target="https://hab.hrsa.gov/clinical-quality-management/clinical-care-guidelines-and-resources" TargetMode="Externa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hyperlink" Target="https://www.hiv.uw.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hyperlink" Target="mailto:JJackson1@hrsa.gov" TargetMode="External"/><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s://www.linkedin.com/company/us-government-department-of-health-&amp;-human-services-hrsa/" TargetMode="External"/><Relationship Id="rId3" Type="http://schemas.openxmlformats.org/officeDocument/2006/relationships/hyperlink" Target="mailto:AJackson1@hrsa.gov" TargetMode="External"/><Relationship Id="rId7" Type="http://schemas.openxmlformats.org/officeDocument/2006/relationships/hyperlink" Target="https://facebook.com/HRSAgov/" TargetMode="External"/><Relationship Id="rId12" Type="http://schemas.openxmlformats.org/officeDocument/2006/relationships/image" Target="../media/image46.png"/><Relationship Id="rId2" Type="http://schemas.openxmlformats.org/officeDocument/2006/relationships/notesSlide" Target="../notesSlides/notesSlide21.xml"/><Relationship Id="rId16" Type="http://schemas.openxmlformats.org/officeDocument/2006/relationships/image" Target="../media/image48.png"/><Relationship Id="rId1" Type="http://schemas.openxmlformats.org/officeDocument/2006/relationships/slideLayout" Target="../slideLayouts/slideLayout43.xml"/><Relationship Id="rId6" Type="http://schemas.openxmlformats.org/officeDocument/2006/relationships/image" Target="../media/image43.png"/><Relationship Id="rId11" Type="http://schemas.openxmlformats.org/officeDocument/2006/relationships/hyperlink" Target="https://www.instagram.com/hrsagov/" TargetMode="External"/><Relationship Id="rId5" Type="http://schemas.openxmlformats.org/officeDocument/2006/relationships/hyperlink" Target="https://public.govdelivery.com/accounts/USHHSHRSA/subscriber/new?qsp=HRSA-subscribe" TargetMode="External"/><Relationship Id="rId15" Type="http://schemas.openxmlformats.org/officeDocument/2006/relationships/hyperlink" Target="https://www.youtube.com/user/HRSAtube" TargetMode="External"/><Relationship Id="rId10" Type="http://schemas.openxmlformats.org/officeDocument/2006/relationships/image" Target="../media/image45.png"/><Relationship Id="rId4" Type="http://schemas.openxmlformats.org/officeDocument/2006/relationships/hyperlink" Target="http://www.hrsa.gov/" TargetMode="External"/><Relationship Id="rId9" Type="http://schemas.openxmlformats.org/officeDocument/2006/relationships/hyperlink" Target="https://twitter.com/hrsagov" TargetMode="External"/><Relationship Id="rId1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94.xml"/><Relationship Id="rId4" Type="http://schemas.openxmlformats.org/officeDocument/2006/relationships/image" Target="../media/image50.jpg"/></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9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3" Type="http://schemas.openxmlformats.org/officeDocument/2006/relationships/hyperlink" Target="http://www.medicare.gov/care-compare" TargetMode="External"/><Relationship Id="rId2" Type="http://schemas.openxmlformats.org/officeDocument/2006/relationships/notesSlide" Target="../notesSlides/notesSlide27.xml"/><Relationship Id="rId1" Type="http://schemas.openxmlformats.org/officeDocument/2006/relationships/slideLayout" Target="../slideLayouts/slideLayout97.xml"/><Relationship Id="rId4" Type="http://schemas.openxmlformats.org/officeDocument/2006/relationships/hyperlink" Target="https://www.medicare.gov/plan-compar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3" Type="http://schemas.openxmlformats.org/officeDocument/2006/relationships/hyperlink" Target="https://www.shiphelp.org/" TargetMode="External"/><Relationship Id="rId2" Type="http://schemas.openxmlformats.org/officeDocument/2006/relationships/notesSlide" Target="../notesSlides/notesSlide30.xml"/><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3" Type="http://schemas.openxmlformats.org/officeDocument/2006/relationships/hyperlink" Target="https://www.shiphelp.org/about-medicare/regional-ship-location" TargetMode="External"/><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7.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99.xml"/><Relationship Id="rId5" Type="http://schemas.openxmlformats.org/officeDocument/2006/relationships/image" Target="../media/image59.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image" Target="../media/image60.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9.xml"/><Relationship Id="rId5" Type="http://schemas.openxmlformats.org/officeDocument/2006/relationships/hyperlink" Target="https://www.classmarker.com/online-test/start/?quiz=kjv63926b18477cd" TargetMode="Externa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18.xml"/><Relationship Id="rId5" Type="http://schemas.openxmlformats.org/officeDocument/2006/relationships/image" Target="../media/image61.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ontrolsInc-PP_slid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ANAC-logo-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5620653"/>
            <a:ext cx="29479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2573275" y="460456"/>
            <a:ext cx="8088313" cy="4408487"/>
          </a:xfrm>
          <a:prstGeom prst="rect">
            <a:avLst/>
          </a:prstGeom>
        </p:spPr>
        <p:txBody>
          <a:bodyPr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6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459" b="0" i="0" u="none" strike="noStrike" kern="1200" cap="none" spc="0" normalizeH="0" baseline="0" noProof="0" dirty="0">
              <a:ln>
                <a:noFill/>
              </a:ln>
              <a:solidFill>
                <a:prstClr val="black"/>
              </a:solidFill>
              <a:effectLst/>
              <a:uLnTx/>
              <a:uFillTx/>
              <a:latin typeface="Calibri"/>
              <a:ea typeface="+mn-ea"/>
              <a:cs typeface="+mn-cs"/>
            </a:endParaRPr>
          </a:p>
        </p:txBody>
      </p:sp>
      <p:sp>
        <p:nvSpPr>
          <p:cNvPr id="2053" name="Rectangle 1"/>
          <p:cNvSpPr>
            <a:spLocks noChangeArrowheads="1"/>
          </p:cNvSpPr>
          <p:nvPr/>
        </p:nvSpPr>
        <p:spPr bwMode="auto">
          <a:xfrm>
            <a:off x="3286493" y="1920051"/>
            <a:ext cx="8430782"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2400" b="1" dirty="0">
                <a:solidFill>
                  <a:prstClr val="black"/>
                </a:solidFill>
                <a:latin typeface="Calibri" panose="020F0502020204030204"/>
                <a:ea typeface="+mn-ea"/>
                <a:cs typeface="+mn-cs"/>
              </a:rPr>
              <a:t>Faculty</a:t>
            </a:r>
            <a:r>
              <a:rPr lang="en-US" sz="2400" dirty="0">
                <a:solidFill>
                  <a:prstClr val="black"/>
                </a:solidFill>
                <a:latin typeface="Calibri" panose="020F0502020204030204"/>
                <a:ea typeface="+mn-ea"/>
                <a:cs typeface="+mn-cs"/>
              </a:rPr>
              <a:t>:</a:t>
            </a:r>
          </a:p>
          <a:p>
            <a:pPr marL="0" marR="0" lvl="0" indent="0" algn="l" defTabSz="457200" rtl="0" eaLnBrk="0" fontAlgn="base" latinLnBrk="0" hangingPunct="0">
              <a:lnSpc>
                <a:spcPct val="100000"/>
              </a:lnSpc>
              <a:spcBef>
                <a:spcPct val="0"/>
              </a:spcBef>
              <a:spcAft>
                <a:spcPct val="0"/>
              </a:spcAft>
              <a:buClrTx/>
              <a:buSzTx/>
              <a:buFontTx/>
              <a:buNone/>
              <a:tabLst/>
              <a:defRPr/>
            </a:pPr>
            <a:r>
              <a:rPr lang="en-US" sz="2400" dirty="0">
                <a:solidFill>
                  <a:prstClr val="black"/>
                </a:solidFill>
                <a:latin typeface="Calibri" panose="020F0502020204030204"/>
                <a:ea typeface="+mn-ea"/>
                <a:cs typeface="+mn-cs"/>
              </a:rPr>
              <a:t>Andrea Jackson, DrPH, MPH</a:t>
            </a:r>
          </a:p>
          <a:p>
            <a:pPr marL="0" marR="0" lvl="0" indent="0" algn="l" defTabSz="457200" rtl="0" eaLnBrk="0" fontAlgn="base" latinLnBrk="0" hangingPunct="0">
              <a:lnSpc>
                <a:spcPct val="100000"/>
              </a:lnSpc>
              <a:spcBef>
                <a:spcPct val="0"/>
              </a:spcBef>
              <a:spcAft>
                <a:spcPct val="0"/>
              </a:spcAft>
              <a:buClrTx/>
              <a:buSzTx/>
              <a:buFontTx/>
              <a:buNone/>
              <a:tabLst/>
              <a:defRPr/>
            </a:pPr>
            <a:r>
              <a:rPr lang="en-US" sz="2400" dirty="0">
                <a:solidFill>
                  <a:prstClr val="black"/>
                </a:solidFill>
                <a:latin typeface="Calibri" panose="020F0502020204030204"/>
                <a:ea typeface="+mn-ea"/>
                <a:cs typeface="+mn-cs"/>
              </a:rPr>
              <a:t>John “JJ” Jackson, MA, NCC, LGPC</a:t>
            </a:r>
          </a:p>
          <a:p>
            <a:pPr marL="0" marR="0" lvl="0" indent="0" algn="l" defTabSz="457200" rtl="0" eaLnBrk="0" fontAlgn="base" latinLnBrk="0" hangingPunct="0">
              <a:lnSpc>
                <a:spcPct val="100000"/>
              </a:lnSpc>
              <a:spcBef>
                <a:spcPct val="0"/>
              </a:spcBef>
              <a:spcAft>
                <a:spcPct val="0"/>
              </a:spcAft>
              <a:buClrTx/>
              <a:buSzTx/>
              <a:buFontTx/>
              <a:buNone/>
              <a:tabLst/>
              <a:defRPr/>
            </a:pPr>
            <a:r>
              <a:rPr lang="en-US" sz="2400" dirty="0">
                <a:solidFill>
                  <a:prstClr val="black"/>
                </a:solidFill>
                <a:latin typeface="Calibri" panose="020F0502020204030204"/>
                <a:ea typeface="+mn-ea"/>
                <a:cs typeface="+mn-cs"/>
              </a:rPr>
              <a:t>Liesl Lu, MS</a:t>
            </a:r>
          </a:p>
          <a:p>
            <a:pPr marL="0" marR="0" lvl="0" indent="0" algn="l" defTabSz="457200" rtl="0" eaLnBrk="0" fontAlgn="base" latinLnBrk="0" hangingPunct="0">
              <a:lnSpc>
                <a:spcPct val="100000"/>
              </a:lnSpc>
              <a:spcBef>
                <a:spcPct val="0"/>
              </a:spcBef>
              <a:spcAft>
                <a:spcPct val="0"/>
              </a:spcAft>
              <a:buClrTx/>
              <a:buSzTx/>
              <a:buFontTx/>
              <a:buNone/>
              <a:tabLst/>
              <a:defRPr/>
            </a:pPr>
            <a:r>
              <a:rPr lang="en-US" sz="2400" dirty="0">
                <a:solidFill>
                  <a:prstClr val="black"/>
                </a:solidFill>
                <a:latin typeface="Calibri" panose="020F0502020204030204"/>
                <a:ea typeface="+mn-ea"/>
                <a:cs typeface="+mn-cs"/>
              </a:rPr>
              <a:t>Christine Luong, MPH</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Moderator</a:t>
            </a:r>
            <a:r>
              <a:rPr kumimoji="0" lang="en-US" sz="2400" i="0" u="none" strike="noStrike" kern="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sz="2400" dirty="0">
                <a:solidFill>
                  <a:prstClr val="black"/>
                </a:solidFill>
                <a:latin typeface="Calibri" panose="020F0502020204030204"/>
                <a:ea typeface="+mn-ea"/>
                <a:cs typeface="+mn-cs"/>
              </a:rPr>
              <a:t>Sheila Tumilty, BSN, RN, ACRN</a:t>
            </a:r>
            <a:endParaRPr kumimoji="0" lang="en-US" altLang="en-US" sz="240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December 13,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Rectangle 1"/>
          <p:cNvSpPr/>
          <p:nvPr/>
        </p:nvSpPr>
        <p:spPr>
          <a:xfrm>
            <a:off x="1926336" y="392113"/>
            <a:ext cx="9280640" cy="1077218"/>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Medicare and People Aging with HIV Part 2: Focus on Ryan White HIV AIDS Program (RWHAP)</a:t>
            </a:r>
            <a:endParaRPr kumimoji="0" lang="en-US" sz="32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04" y="-17722"/>
            <a:ext cx="11224008" cy="1039527"/>
          </a:xfrm>
          <a:solidFill>
            <a:srgbClr val="FFFFFF"/>
          </a:solidFill>
        </p:spPr>
        <p:txBody>
          <a:bodyPr>
            <a:normAutofit/>
          </a:bodyPr>
          <a:lstStyle/>
          <a:p>
            <a:r>
              <a:rPr lang="en-US" sz="2800" dirty="0"/>
              <a:t>The RWHAP population is aging: from </a:t>
            </a:r>
            <a:r>
              <a:rPr lang="en-US" sz="2800" dirty="0">
                <a:solidFill>
                  <a:schemeClr val="bg1">
                    <a:lumMod val="50000"/>
                  </a:schemeClr>
                </a:solidFill>
              </a:rPr>
              <a:t>2010</a:t>
            </a:r>
            <a:r>
              <a:rPr lang="en-US" sz="2800" dirty="0"/>
              <a:t> through </a:t>
            </a:r>
            <a:r>
              <a:rPr lang="en-US" sz="2800" dirty="0">
                <a:solidFill>
                  <a:schemeClr val="accent2"/>
                </a:solidFill>
              </a:rPr>
              <a:t>2021</a:t>
            </a:r>
            <a:r>
              <a:rPr lang="en-US" sz="2800" dirty="0"/>
              <a:t>, the percentage of clients aged 55 years and older grew by 19 percentage points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a:off x="3998673" y="3802128"/>
            <a:ext cx="260068" cy="445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92630" y="3794742"/>
            <a:ext cx="152656" cy="1567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832664" y="4752593"/>
            <a:ext cx="221268" cy="1208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68045" y="1620229"/>
            <a:ext cx="284469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Percentage of all RWHAP clients</a:t>
            </a:r>
          </a:p>
        </p:txBody>
      </p:sp>
      <p:sp>
        <p:nvSpPr>
          <p:cNvPr id="3" name="Rectangle 2"/>
          <p:cNvSpPr/>
          <p:nvPr/>
        </p:nvSpPr>
        <p:spPr>
          <a:xfrm>
            <a:off x="8101846" y="1562384"/>
            <a:ext cx="2919161" cy="4006848"/>
          </a:xfrm>
          <a:prstGeom prst="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905644" y="525078"/>
            <a:ext cx="8834531" cy="399383"/>
          </a:xfrm>
          <a:prstGeom prst="rect">
            <a:avLst/>
          </a:prstGeom>
          <a:noFill/>
          <a:ln w="2857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8101845" y="1642795"/>
            <a:ext cx="291916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19.2 percentage points combined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76200" y="6553200"/>
            <a:ext cx="8601075"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Source: </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2021. Does not include AIDS Drug Assistance Program data.</a:t>
            </a:r>
          </a:p>
        </p:txBody>
      </p:sp>
      <p:pic>
        <p:nvPicPr>
          <p:cNvPr id="6" name="Picture 5">
            <a:extLst>
              <a:ext uri="{FF2B5EF4-FFF2-40B4-BE49-F238E27FC236}">
                <a16:creationId xmlns:a16="http://schemas.microsoft.com/office/drawing/2014/main" id="{3537A8B8-5841-4A72-9716-D5B54C74ABFF}"/>
              </a:ext>
            </a:extLst>
          </p:cNvPr>
          <p:cNvPicPr>
            <a:picLocks noChangeAspect="1"/>
          </p:cNvPicPr>
          <p:nvPr/>
        </p:nvPicPr>
        <p:blipFill>
          <a:blip r:embed="rId3"/>
          <a:stretch>
            <a:fillRect/>
          </a:stretch>
        </p:blipFill>
        <p:spPr>
          <a:xfrm>
            <a:off x="414599" y="1427933"/>
            <a:ext cx="10937172" cy="4468755"/>
          </a:xfrm>
          <a:prstGeom prst="rect">
            <a:avLst/>
          </a:prstGeom>
        </p:spPr>
      </p:pic>
    </p:spTree>
    <p:extLst>
      <p:ext uri="{BB962C8B-B14F-4D97-AF65-F5344CB8AC3E}">
        <p14:creationId xmlns:p14="http://schemas.microsoft.com/office/powerpoint/2010/main" val="235301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003368-6A35-4D8F-8329-D09CD0B235B7}"/>
              </a:ext>
            </a:extLst>
          </p:cNvPr>
          <p:cNvPicPr>
            <a:picLocks noChangeAspect="1"/>
          </p:cNvPicPr>
          <p:nvPr/>
        </p:nvPicPr>
        <p:blipFill>
          <a:blip r:embed="rId3"/>
          <a:stretch>
            <a:fillRect/>
          </a:stretch>
        </p:blipFill>
        <p:spPr>
          <a:xfrm>
            <a:off x="1752223" y="1455552"/>
            <a:ext cx="8687553" cy="4663844"/>
          </a:xfrm>
          <a:prstGeom prst="rect">
            <a:avLst/>
          </a:prstGeom>
        </p:spPr>
      </p:pic>
      <p:sp>
        <p:nvSpPr>
          <p:cNvPr id="2" name="Title 1"/>
          <p:cNvSpPr>
            <a:spLocks noGrp="1"/>
          </p:cNvSpPr>
          <p:nvPr>
            <p:ph type="title"/>
          </p:nvPr>
        </p:nvSpPr>
        <p:spPr>
          <a:xfrm>
            <a:off x="85344" y="1"/>
            <a:ext cx="11753088" cy="1066800"/>
          </a:xfrm>
        </p:spPr>
        <p:txBody>
          <a:bodyPr>
            <a:noAutofit/>
          </a:bodyPr>
          <a:lstStyle/>
          <a:p>
            <a:r>
              <a:rPr lang="en-US" sz="3200" dirty="0"/>
              <a:t>Clients Served by the Ryan White HIV/AIDS Program, by Health Care Coverage, 2021—United States and 3 Territories</a:t>
            </a:r>
            <a:r>
              <a:rPr lang="en-US" sz="3200" baseline="30000" dirty="0"/>
              <a:t>a</a:t>
            </a:r>
            <a:endParaRPr lang="en-US" sz="3200" baseline="30000" dirty="0">
              <a:cs typeface="Arial" panose="020B0604020202020204" pitchFamily="34" charset="0"/>
            </a:endParaRPr>
          </a:p>
        </p:txBody>
      </p:sp>
      <p:sp>
        <p:nvSpPr>
          <p:cNvPr id="10" name="TextBox 5"/>
          <p:cNvSpPr txBox="1">
            <a:spLocks noChangeArrowheads="1"/>
          </p:cNvSpPr>
          <p:nvPr/>
        </p:nvSpPr>
        <p:spPr bwMode="auto">
          <a:xfrm>
            <a:off x="838200" y="6119396"/>
            <a:ext cx="258417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Arrow: Down 2">
            <a:extLst>
              <a:ext uri="{FF2B5EF4-FFF2-40B4-BE49-F238E27FC236}">
                <a16:creationId xmlns:a16="http://schemas.microsoft.com/office/drawing/2014/main" id="{3B90668F-6305-45D3-8420-933DACE5306A}"/>
              </a:ext>
            </a:extLst>
          </p:cNvPr>
          <p:cNvSpPr/>
          <p:nvPr/>
        </p:nvSpPr>
        <p:spPr>
          <a:xfrm>
            <a:off x="3840450" y="2851437"/>
            <a:ext cx="338308" cy="851054"/>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888AC753-62D4-4326-92F7-4FD283528F6C}"/>
              </a:ext>
            </a:extLst>
          </p:cNvPr>
          <p:cNvSpPr/>
          <p:nvPr/>
        </p:nvSpPr>
        <p:spPr>
          <a:xfrm>
            <a:off x="6351373" y="3098577"/>
            <a:ext cx="338308" cy="851054"/>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179F6B5-8C48-4CC7-8A50-4DC8AEC63D9B}"/>
              </a:ext>
            </a:extLst>
          </p:cNvPr>
          <p:cNvSpPr/>
          <p:nvPr/>
        </p:nvSpPr>
        <p:spPr>
          <a:xfrm>
            <a:off x="76200" y="6553200"/>
            <a:ext cx="8601075"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Source: </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2021. Does not include AIDS Drug Assistance Program data.</a:t>
            </a:r>
          </a:p>
        </p:txBody>
      </p:sp>
    </p:spTree>
    <p:extLst>
      <p:ext uri="{BB962C8B-B14F-4D97-AF65-F5344CB8AC3E}">
        <p14:creationId xmlns:p14="http://schemas.microsoft.com/office/powerpoint/2010/main" val="25395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1C1EE6-BB44-48AF-960B-0735E06D963B}"/>
              </a:ext>
            </a:extLst>
          </p:cNvPr>
          <p:cNvPicPr>
            <a:picLocks noChangeAspect="1"/>
          </p:cNvPicPr>
          <p:nvPr/>
        </p:nvPicPr>
        <p:blipFill>
          <a:blip r:embed="rId3"/>
          <a:stretch>
            <a:fillRect/>
          </a:stretch>
        </p:blipFill>
        <p:spPr>
          <a:xfrm>
            <a:off x="385667" y="1148647"/>
            <a:ext cx="10284843" cy="5175953"/>
          </a:xfrm>
          <a:prstGeom prst="rect">
            <a:avLst/>
          </a:prstGeom>
        </p:spPr>
      </p:pic>
      <p:sp>
        <p:nvSpPr>
          <p:cNvPr id="3" name="Title 2" title="The Ryan White HIV/AIDS Program"/>
          <p:cNvSpPr>
            <a:spLocks noGrp="1"/>
          </p:cNvSpPr>
          <p:nvPr>
            <p:ph type="title"/>
          </p:nvPr>
        </p:nvSpPr>
        <p:spPr>
          <a:xfrm>
            <a:off x="152400" y="1"/>
            <a:ext cx="11353800" cy="1066800"/>
          </a:xfrm>
        </p:spPr>
        <p:txBody>
          <a:bodyPr>
            <a:noAutofit/>
          </a:bodyPr>
          <a:lstStyle/>
          <a:p>
            <a:r>
              <a:rPr lang="en-US" sz="2800" dirty="0">
                <a:ea typeface="Calibri"/>
                <a:cs typeface="Calibri"/>
              </a:rPr>
              <a:t>Viral Suppression </a:t>
            </a:r>
            <a:r>
              <a:rPr lang="en-US" sz="2800" dirty="0"/>
              <a:t>among </a:t>
            </a:r>
            <a:r>
              <a:rPr lang="en-US" sz="2800" dirty="0">
                <a:ea typeface="Calibri"/>
                <a:cs typeface="Calibri"/>
              </a:rPr>
              <a:t>Older Adults Aged 50 Years and Older </a:t>
            </a:r>
            <a:r>
              <a:rPr lang="en-US" sz="2800" dirty="0"/>
              <a:t>Served by the Ryan White HIV/AIDS Program, 2010 and 2021</a:t>
            </a:r>
          </a:p>
        </p:txBody>
      </p:sp>
      <p:sp>
        <p:nvSpPr>
          <p:cNvPr id="4" name="TextBox 3"/>
          <p:cNvSpPr txBox="1"/>
          <p:nvPr/>
        </p:nvSpPr>
        <p:spPr>
          <a:xfrm>
            <a:off x="10625749" y="1609635"/>
            <a:ext cx="115500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RWHAP older adults overall, 2021 (93.1%)</a:t>
            </a:r>
          </a:p>
        </p:txBody>
      </p:sp>
      <p:sp>
        <p:nvSpPr>
          <p:cNvPr id="9" name="TextBox 8"/>
          <p:cNvSpPr txBox="1"/>
          <p:nvPr/>
        </p:nvSpPr>
        <p:spPr>
          <a:xfrm>
            <a:off x="10610982" y="2209800"/>
            <a:ext cx="120001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RWHAP older adults overall, 2010 (77.6%)</a:t>
            </a:r>
          </a:p>
        </p:txBody>
      </p:sp>
      <p:grpSp>
        <p:nvGrpSpPr>
          <p:cNvPr id="8" name="Group 7">
            <a:extLst>
              <a:ext uri="{FF2B5EF4-FFF2-40B4-BE49-F238E27FC236}">
                <a16:creationId xmlns:a16="http://schemas.microsoft.com/office/drawing/2014/main" id="{29161069-F9CC-4D30-B45E-B8054ABAB50B}"/>
              </a:ext>
            </a:extLst>
          </p:cNvPr>
          <p:cNvGrpSpPr/>
          <p:nvPr/>
        </p:nvGrpSpPr>
        <p:grpSpPr>
          <a:xfrm>
            <a:off x="11048999" y="4437744"/>
            <a:ext cx="903519" cy="743856"/>
            <a:chOff x="22673560" y="13810563"/>
            <a:chExt cx="1269528" cy="891384"/>
          </a:xfrm>
        </p:grpSpPr>
        <p:sp>
          <p:nvSpPr>
            <p:cNvPr id="11" name="Rectangle 10">
              <a:extLst>
                <a:ext uri="{FF2B5EF4-FFF2-40B4-BE49-F238E27FC236}">
                  <a16:creationId xmlns:a16="http://schemas.microsoft.com/office/drawing/2014/main" id="{D55AA13F-6973-45F1-8343-18D86F402513}"/>
                </a:ext>
              </a:extLst>
            </p:cNvPr>
            <p:cNvSpPr/>
            <p:nvPr/>
          </p:nvSpPr>
          <p:spPr>
            <a:xfrm>
              <a:off x="22814678" y="13945093"/>
              <a:ext cx="232220" cy="213932"/>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FEDE5EF-E79F-484C-B29D-407E2D3B7504}"/>
                </a:ext>
              </a:extLst>
            </p:cNvPr>
            <p:cNvSpPr txBox="1"/>
            <p:nvPr/>
          </p:nvSpPr>
          <p:spPr>
            <a:xfrm>
              <a:off x="23028687" y="13905460"/>
              <a:ext cx="914401" cy="360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2010</a:t>
              </a:r>
            </a:p>
          </p:txBody>
        </p:sp>
        <p:sp>
          <p:nvSpPr>
            <p:cNvPr id="13" name="Rectangle 12">
              <a:extLst>
                <a:ext uri="{FF2B5EF4-FFF2-40B4-BE49-F238E27FC236}">
                  <a16:creationId xmlns:a16="http://schemas.microsoft.com/office/drawing/2014/main" id="{4AFB44DF-90A6-40BB-A6A2-B018B4A9C7A8}"/>
                </a:ext>
              </a:extLst>
            </p:cNvPr>
            <p:cNvSpPr/>
            <p:nvPr/>
          </p:nvSpPr>
          <p:spPr>
            <a:xfrm>
              <a:off x="22809206" y="14284228"/>
              <a:ext cx="232220" cy="213932"/>
            </a:xfrm>
            <a:prstGeom prst="rect">
              <a:avLst/>
            </a:prstGeom>
            <a:solidFill>
              <a:schemeClr val="tx2">
                <a:lumMod val="60000"/>
                <a:lumOff val="40000"/>
              </a:schemeClr>
            </a:solidFill>
            <a:ln>
              <a:solidFill>
                <a:srgbClr val="8C9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9ADD22-A04F-4C56-B8BB-971AD675EDB2}"/>
                </a:ext>
              </a:extLst>
            </p:cNvPr>
            <p:cNvSpPr txBox="1"/>
            <p:nvPr/>
          </p:nvSpPr>
          <p:spPr>
            <a:xfrm>
              <a:off x="23023215" y="14244593"/>
              <a:ext cx="914401" cy="3688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2021</a:t>
              </a:r>
            </a:p>
          </p:txBody>
        </p:sp>
        <p:sp>
          <p:nvSpPr>
            <p:cNvPr id="15" name="Rectangle 14">
              <a:extLst>
                <a:ext uri="{FF2B5EF4-FFF2-40B4-BE49-F238E27FC236}">
                  <a16:creationId xmlns:a16="http://schemas.microsoft.com/office/drawing/2014/main" id="{DB36FD5A-506C-40C3-87A7-7E6566CE8A48}"/>
                </a:ext>
              </a:extLst>
            </p:cNvPr>
            <p:cNvSpPr/>
            <p:nvPr/>
          </p:nvSpPr>
          <p:spPr>
            <a:xfrm>
              <a:off x="22673560" y="13810563"/>
              <a:ext cx="1171464" cy="891384"/>
            </a:xfrm>
            <a:prstGeom prst="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868C360C-1C9E-40E5-9AC8-FA19CD22E233}"/>
              </a:ext>
            </a:extLst>
          </p:cNvPr>
          <p:cNvSpPr/>
          <p:nvPr/>
        </p:nvSpPr>
        <p:spPr>
          <a:xfrm>
            <a:off x="76200" y="6567324"/>
            <a:ext cx="8601075"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Source: </a:t>
            </a:r>
            <a:r>
              <a:rPr kumimoji="0" lang="en-US"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HRSA. Ryan White HIV/AIDS Program Data Report (RSR) 2021. Does not include AIDS Drug Assistance Program data.</a:t>
            </a:r>
          </a:p>
        </p:txBody>
      </p:sp>
    </p:spTree>
    <p:extLst>
      <p:ext uri="{BB962C8B-B14F-4D97-AF65-F5344CB8AC3E}">
        <p14:creationId xmlns:p14="http://schemas.microsoft.com/office/powerpoint/2010/main" val="163397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F935-9B74-44AB-BBAF-5160C4A877C8}"/>
              </a:ext>
            </a:extLst>
          </p:cNvPr>
          <p:cNvSpPr>
            <a:spLocks noGrp="1"/>
          </p:cNvSpPr>
          <p:nvPr>
            <p:ph type="title"/>
          </p:nvPr>
        </p:nvSpPr>
        <p:spPr/>
        <p:txBody>
          <a:bodyPr>
            <a:normAutofit/>
          </a:bodyPr>
          <a:lstStyle/>
          <a:p>
            <a:r>
              <a:rPr lang="en-US" dirty="0"/>
              <a:t>Ryan White HIV/AIDS Program and Medicare </a:t>
            </a:r>
          </a:p>
        </p:txBody>
      </p:sp>
      <p:sp>
        <p:nvSpPr>
          <p:cNvPr id="3" name="Content Placeholder 2">
            <a:extLst>
              <a:ext uri="{FF2B5EF4-FFF2-40B4-BE49-F238E27FC236}">
                <a16:creationId xmlns:a16="http://schemas.microsoft.com/office/drawing/2014/main" id="{0ED6A946-4252-44BD-B7AC-71FDC5D3C580}"/>
              </a:ext>
            </a:extLst>
          </p:cNvPr>
          <p:cNvSpPr>
            <a:spLocks noGrp="1"/>
          </p:cNvSpPr>
          <p:nvPr>
            <p:ph idx="1"/>
          </p:nvPr>
        </p:nvSpPr>
        <p:spPr>
          <a:xfrm>
            <a:off x="318499" y="1222625"/>
            <a:ext cx="11527604" cy="4576513"/>
          </a:xfrm>
        </p:spPr>
        <p:txBody>
          <a:bodyPr>
            <a:normAutofit fontScale="92500" lnSpcReduction="20000"/>
          </a:bodyPr>
          <a:lstStyle/>
          <a:p>
            <a:r>
              <a:rPr lang="en-US" sz="2600" b="1" dirty="0"/>
              <a:t>A growing number of RWHAP clients are aging into Medicare (in addition to significant number of RWHAP clients who qualify for Medicare based on disability).</a:t>
            </a:r>
          </a:p>
          <a:p>
            <a:endParaRPr lang="en-US" sz="2600" b="1" dirty="0"/>
          </a:p>
          <a:p>
            <a:r>
              <a:rPr lang="en-US" sz="2600" b="1" dirty="0"/>
              <a:t>RWHAP funds may be used to pay for Medicare premiums and cost sharing associated with Medicare Parts B, C, and D coverage when doing so is determined to be cost effective and coverage includes:</a:t>
            </a:r>
          </a:p>
          <a:p>
            <a:pPr lvl="1"/>
            <a:r>
              <a:rPr lang="en-US" sz="2200" dirty="0"/>
              <a:t>Outpatient/ambulatory health services (Medicare Part B)</a:t>
            </a:r>
          </a:p>
          <a:p>
            <a:pPr lvl="1"/>
            <a:r>
              <a:rPr lang="en-US" sz="2200" dirty="0"/>
              <a:t>Prescription drug coverage (Medicare Part D) that includes at least one drug in each class of core antiretroviral therapeutics </a:t>
            </a:r>
          </a:p>
          <a:p>
            <a:pPr lvl="2">
              <a:buFont typeface="Arial" panose="020B0604020202020204" pitchFamily="34" charset="0"/>
              <a:buChar char="•"/>
            </a:pPr>
            <a:r>
              <a:rPr lang="en-US" dirty="0"/>
              <a:t>See HRSA HAB </a:t>
            </a:r>
            <a:r>
              <a:rPr lang="en-US" b="1" i="1" dirty="0">
                <a:hlinkClick r:id="rId3"/>
              </a:rPr>
              <a:t>PCN #18-01 Clarifications Regarding the Use of Ryan White HIV/AIDS Program Funds for Health Care Coverage Premium and Cost Sharing Assistance </a:t>
            </a:r>
            <a:r>
              <a:rPr lang="en-US" dirty="0"/>
              <a:t>for additional information regarding the use of RWHAP funds for Medicare costs. </a:t>
            </a:r>
          </a:p>
          <a:p>
            <a:pPr lvl="2">
              <a:buFont typeface="Arial" panose="020B0604020202020204" pitchFamily="34" charset="0"/>
              <a:buChar char="•"/>
            </a:pPr>
            <a:endParaRPr lang="en-US" dirty="0"/>
          </a:p>
          <a:p>
            <a:r>
              <a:rPr lang="en-US" sz="2600" b="1" dirty="0"/>
              <a:t>The RWHAP, as the payor of last resort, will continue to fund RWHAP services not covered, or partially covered, by public or private health care coverage.</a:t>
            </a:r>
          </a:p>
        </p:txBody>
      </p:sp>
      <p:sp>
        <p:nvSpPr>
          <p:cNvPr id="4" name="Slide Number Placeholder 3">
            <a:extLst>
              <a:ext uri="{FF2B5EF4-FFF2-40B4-BE49-F238E27FC236}">
                <a16:creationId xmlns:a16="http://schemas.microsoft.com/office/drawing/2014/main" id="{AFE8B53C-E69D-41BC-A00B-FCA3252C99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37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BD6E-EEB0-2640-A39C-E100EAD20AF6}"/>
              </a:ext>
            </a:extLst>
          </p:cNvPr>
          <p:cNvSpPr>
            <a:spLocks noGrp="1"/>
          </p:cNvSpPr>
          <p:nvPr>
            <p:ph type="title"/>
          </p:nvPr>
        </p:nvSpPr>
        <p:spPr>
          <a:xfrm>
            <a:off x="865414" y="-179873"/>
            <a:ext cx="10461171" cy="1513330"/>
          </a:xfrm>
        </p:spPr>
        <p:txBody>
          <a:bodyPr>
            <a:noAutofit/>
          </a:bodyPr>
          <a:lstStyle/>
          <a:p>
            <a:r>
              <a:rPr lang="en-US" sz="3600" dirty="0"/>
              <a:t>Assessing the health status and mortality of older people over 65 with HIV: </a:t>
            </a:r>
            <a:r>
              <a:rPr lang="en-US" sz="3600" dirty="0">
                <a:solidFill>
                  <a:schemeClr val="accent2"/>
                </a:solidFill>
              </a:rPr>
              <a:t>Overview</a:t>
            </a:r>
          </a:p>
        </p:txBody>
      </p:sp>
      <p:sp>
        <p:nvSpPr>
          <p:cNvPr id="7" name="Content Placeholder 6">
            <a:extLst>
              <a:ext uri="{FF2B5EF4-FFF2-40B4-BE49-F238E27FC236}">
                <a16:creationId xmlns:a16="http://schemas.microsoft.com/office/drawing/2014/main" id="{7C942763-6DAE-BF4E-8476-B4984F3D4685}"/>
              </a:ext>
            </a:extLst>
          </p:cNvPr>
          <p:cNvSpPr>
            <a:spLocks noGrp="1"/>
          </p:cNvSpPr>
          <p:nvPr>
            <p:ph sz="half" idx="1"/>
          </p:nvPr>
        </p:nvSpPr>
        <p:spPr>
          <a:xfrm>
            <a:off x="971689" y="1251988"/>
            <a:ext cx="10787174" cy="1146377"/>
          </a:xfrm>
        </p:spPr>
        <p:txBody>
          <a:bodyPr>
            <a:noAutofit/>
          </a:bodyPr>
          <a:lstStyle/>
          <a:p>
            <a:pPr marL="0" indent="0">
              <a:buNone/>
            </a:pPr>
            <a:r>
              <a:rPr lang="en-US" sz="2400" dirty="0"/>
              <a:t>In 2020, HAB and HHS Office of the Assistant Secretary for Planning and Evaluation (ASPE) examined the health status and mortality of Medicare beneficiaries with HIV compared to Medicare beneficiaries without an HIV diagnosis</a:t>
            </a:r>
          </a:p>
        </p:txBody>
      </p:sp>
      <p:sp>
        <p:nvSpPr>
          <p:cNvPr id="3" name="Slide Number Placeholder 2">
            <a:extLst>
              <a:ext uri="{FF2B5EF4-FFF2-40B4-BE49-F238E27FC236}">
                <a16:creationId xmlns:a16="http://schemas.microsoft.com/office/drawing/2014/main" id="{B5681A34-BCE6-8D45-BC40-8AD744C74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39B5-D1D6-442B-960C-11410C62AFA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A18E0D8-81F5-4855-AA62-8CE18A22632B}"/>
              </a:ext>
            </a:extLst>
          </p:cNvPr>
          <p:cNvPicPr>
            <a:picLocks noChangeAspect="1"/>
          </p:cNvPicPr>
          <p:nvPr/>
        </p:nvPicPr>
        <p:blipFill rotWithShape="1">
          <a:blip r:embed="rId3"/>
          <a:srcRect l="3894" t="10363" r="4842" b="5930"/>
          <a:stretch/>
        </p:blipFill>
        <p:spPr>
          <a:xfrm>
            <a:off x="1848729" y="2523924"/>
            <a:ext cx="8165750" cy="3331954"/>
          </a:xfrm>
          <a:prstGeom prst="rect">
            <a:avLst/>
          </a:prstGeom>
          <a:ln>
            <a:noFill/>
          </a:ln>
          <a:effectLst>
            <a:outerShdw blurRad="190500" algn="tl" rotWithShape="0">
              <a:srgbClr val="000000">
                <a:alpha val="70000"/>
              </a:srgbClr>
            </a:outerShdw>
          </a:effectLst>
        </p:spPr>
      </p:pic>
      <p:sp>
        <p:nvSpPr>
          <p:cNvPr id="15" name="TextBox 14">
            <a:extLst>
              <a:ext uri="{FF2B5EF4-FFF2-40B4-BE49-F238E27FC236}">
                <a16:creationId xmlns:a16="http://schemas.microsoft.com/office/drawing/2014/main" id="{4F33D230-0503-4CAB-8B5B-16F514283017}"/>
              </a:ext>
            </a:extLst>
          </p:cNvPr>
          <p:cNvSpPr txBox="1"/>
          <p:nvPr/>
        </p:nvSpPr>
        <p:spPr>
          <a:xfrm>
            <a:off x="971688" y="5989778"/>
            <a:ext cx="9414703" cy="384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Citation: Turrini G, Chan SS, Klein PW, Cohen SM, Dempsey A, Hauck H, et al. (2020) Assessing the health status and mortality of older people over 65 with HIV. PLoS ONE 15(11): e0241833. https://doi.org/10.1371/journal.pone.0241833</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70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AB22-BCA2-4654-9FFC-9342C9DF1ADA}"/>
              </a:ext>
            </a:extLst>
          </p:cNvPr>
          <p:cNvSpPr>
            <a:spLocks noGrp="1"/>
          </p:cNvSpPr>
          <p:nvPr>
            <p:ph type="title"/>
          </p:nvPr>
        </p:nvSpPr>
        <p:spPr/>
        <p:txBody>
          <a:bodyPr>
            <a:noAutofit/>
          </a:bodyPr>
          <a:lstStyle/>
          <a:p>
            <a:r>
              <a:rPr lang="en-US" sz="3600" dirty="0"/>
              <a:t>Assessing the health status and mortality of older people over 65 with HIV: </a:t>
            </a:r>
            <a:r>
              <a:rPr lang="en-US" sz="3600" dirty="0">
                <a:solidFill>
                  <a:schemeClr val="accent2"/>
                </a:solidFill>
              </a:rPr>
              <a:t>Findings</a:t>
            </a:r>
          </a:p>
        </p:txBody>
      </p:sp>
      <p:sp>
        <p:nvSpPr>
          <p:cNvPr id="3" name="Content Placeholder 2">
            <a:extLst>
              <a:ext uri="{FF2B5EF4-FFF2-40B4-BE49-F238E27FC236}">
                <a16:creationId xmlns:a16="http://schemas.microsoft.com/office/drawing/2014/main" id="{3BB5C406-E070-457D-BD02-5240BFB10CEB}"/>
              </a:ext>
            </a:extLst>
          </p:cNvPr>
          <p:cNvSpPr>
            <a:spLocks noGrp="1"/>
          </p:cNvSpPr>
          <p:nvPr>
            <p:ph sz="half" idx="1"/>
          </p:nvPr>
        </p:nvSpPr>
        <p:spPr>
          <a:xfrm>
            <a:off x="1644480" y="1907854"/>
            <a:ext cx="4034559" cy="2064447"/>
          </a:xfrm>
        </p:spPr>
        <p:txBody>
          <a:bodyPr>
            <a:normAutofit/>
          </a:bodyPr>
          <a:lstStyle/>
          <a:p>
            <a:r>
              <a:rPr lang="en-US" sz="2400" dirty="0"/>
              <a:t>Medicare beneficiaries with HIV had a significantly higher mortality rate</a:t>
            </a:r>
          </a:p>
        </p:txBody>
      </p:sp>
      <p:sp>
        <p:nvSpPr>
          <p:cNvPr id="4" name="Content Placeholder 3">
            <a:extLst>
              <a:ext uri="{FF2B5EF4-FFF2-40B4-BE49-F238E27FC236}">
                <a16:creationId xmlns:a16="http://schemas.microsoft.com/office/drawing/2014/main" id="{27CAC3EF-8B3D-418E-ADF0-EEEC1BE98369}"/>
              </a:ext>
            </a:extLst>
          </p:cNvPr>
          <p:cNvSpPr>
            <a:spLocks noGrp="1"/>
          </p:cNvSpPr>
          <p:nvPr>
            <p:ph sz="half" idx="2"/>
          </p:nvPr>
        </p:nvSpPr>
        <p:spPr>
          <a:xfrm>
            <a:off x="6172200" y="1907854"/>
            <a:ext cx="5181600" cy="4674974"/>
          </a:xfrm>
        </p:spPr>
        <p:txBody>
          <a:bodyPr>
            <a:normAutofit/>
          </a:bodyPr>
          <a:lstStyle/>
          <a:p>
            <a:r>
              <a:rPr lang="en-US" sz="2400" dirty="0"/>
              <a:t>Medicare beneficiaries with HIV were more likely to receive a diagnosis for:</a:t>
            </a:r>
          </a:p>
          <a:p>
            <a:pPr lvl="1"/>
            <a:r>
              <a:rPr lang="en-US" dirty="0"/>
              <a:t>depression</a:t>
            </a:r>
          </a:p>
          <a:p>
            <a:pPr lvl="1"/>
            <a:r>
              <a:rPr lang="en-US" dirty="0"/>
              <a:t>chronic kidney disease </a:t>
            </a:r>
          </a:p>
          <a:p>
            <a:pPr lvl="1"/>
            <a:r>
              <a:rPr lang="en-US" dirty="0"/>
              <a:t>COPD</a:t>
            </a:r>
          </a:p>
          <a:p>
            <a:pPr lvl="1"/>
            <a:r>
              <a:rPr lang="en-US" dirty="0"/>
              <a:t>osteoporosis </a:t>
            </a:r>
          </a:p>
          <a:p>
            <a:pPr lvl="1"/>
            <a:r>
              <a:rPr lang="en-US" dirty="0"/>
              <a:t>hypertension </a:t>
            </a:r>
          </a:p>
          <a:p>
            <a:pPr lvl="1"/>
            <a:r>
              <a:rPr lang="en-US" dirty="0"/>
              <a:t>ischemic heart disease </a:t>
            </a:r>
          </a:p>
          <a:p>
            <a:pPr marL="0" indent="0">
              <a:buNone/>
            </a:pPr>
            <a:endParaRPr lang="en-US" sz="2400" dirty="0"/>
          </a:p>
        </p:txBody>
      </p:sp>
      <p:sp>
        <p:nvSpPr>
          <p:cNvPr id="6" name="Slide Number Placeholder 5">
            <a:extLst>
              <a:ext uri="{FF2B5EF4-FFF2-40B4-BE49-F238E27FC236}">
                <a16:creationId xmlns:a16="http://schemas.microsoft.com/office/drawing/2014/main" id="{E8425AAB-A59F-4B43-8445-755D0C48B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6B17BCB7-9BC7-4EC4-9BD7-DD042E955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6" b="4100"/>
          <a:stretch/>
        </p:blipFill>
        <p:spPr bwMode="auto">
          <a:xfrm>
            <a:off x="1568280" y="3116424"/>
            <a:ext cx="4110759" cy="27991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3026CA8-599A-41CC-8D5C-F2B92D2AA74A}"/>
              </a:ext>
            </a:extLst>
          </p:cNvPr>
          <p:cNvSpPr txBox="1"/>
          <p:nvPr/>
        </p:nvSpPr>
        <p:spPr>
          <a:xfrm>
            <a:off x="971688" y="6029020"/>
            <a:ext cx="9414703" cy="384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Citation: Turrini G, Chan SS, Klein PW, Cohen SM, Dempsey A, Hauck H, et al. (2020) Assessing the health status and mortality of older people over 65 with HIV. PLoS ONE 15(11): e0241833. https://doi.org/10.1371/journal.pone.0241833</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9B10632-8902-4E75-A551-23D3CF3BD4DC}"/>
              </a:ext>
            </a:extLst>
          </p:cNvPr>
          <p:cNvSpPr txBox="1"/>
          <p:nvPr/>
        </p:nvSpPr>
        <p:spPr>
          <a:xfrm>
            <a:off x="9272016" y="2819184"/>
            <a:ext cx="2919984" cy="2195473"/>
          </a:xfrm>
          <a:prstGeom prst="rect">
            <a:avLst/>
          </a:prstGeom>
          <a:noFill/>
        </p:spPr>
        <p:txBody>
          <a:bodyPr wrap="square" rtlCol="0">
            <a:spAutoFit/>
          </a:bodyPr>
          <a:lstStyle/>
          <a:p>
            <a:pPr marL="740664" marR="0" lvl="1" indent="-283464" algn="l" defTabSz="914400" rtl="0" eaLnBrk="1" fontAlgn="auto" latinLnBrk="0" hangingPunct="1">
              <a:lnSpc>
                <a:spcPct val="100000"/>
              </a:lnSpc>
              <a:spcBef>
                <a:spcPts val="480"/>
              </a:spcBef>
              <a:spcAft>
                <a:spcPts val="0"/>
              </a:spcAft>
              <a:buClr>
                <a:srgbClr val="0F4D7B"/>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diabetes</a:t>
            </a:r>
          </a:p>
          <a:p>
            <a:pPr marL="740664" marR="0" lvl="1" indent="-283464" algn="l" defTabSz="914400" rtl="0" eaLnBrk="1" fontAlgn="auto" latinLnBrk="0" hangingPunct="1">
              <a:lnSpc>
                <a:spcPct val="100000"/>
              </a:lnSpc>
              <a:spcBef>
                <a:spcPts val="480"/>
              </a:spcBef>
              <a:spcAft>
                <a:spcPts val="0"/>
              </a:spcAft>
              <a:buClr>
                <a:srgbClr val="0F4D7B"/>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chronic hepatitis </a:t>
            </a:r>
          </a:p>
          <a:p>
            <a:pPr marL="740664" marR="0" lvl="1" indent="-283464" algn="l" defTabSz="914400" rtl="0" eaLnBrk="1" fontAlgn="auto" latinLnBrk="0" hangingPunct="1">
              <a:lnSpc>
                <a:spcPct val="100000"/>
              </a:lnSpc>
              <a:spcBef>
                <a:spcPts val="480"/>
              </a:spcBef>
              <a:spcAft>
                <a:spcPts val="0"/>
              </a:spcAft>
              <a:buClr>
                <a:srgbClr val="0F4D7B"/>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end-stage liver disease</a:t>
            </a:r>
          </a:p>
          <a:p>
            <a:pPr marL="740664" marR="0" lvl="1" indent="-283464" algn="l" defTabSz="914400" rtl="0" eaLnBrk="1" fontAlgn="auto" latinLnBrk="0" hangingPunct="1">
              <a:lnSpc>
                <a:spcPct val="100000"/>
              </a:lnSpc>
              <a:spcBef>
                <a:spcPts val="480"/>
              </a:spcBef>
              <a:spcAft>
                <a:spcPts val="0"/>
              </a:spcAft>
              <a:buClr>
                <a:srgbClr val="0F4D7B"/>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lung cancer </a:t>
            </a:r>
          </a:p>
          <a:p>
            <a:pPr marL="740664" marR="0" lvl="1" indent="-283464" algn="l" defTabSz="914400" rtl="0" eaLnBrk="1" fontAlgn="auto" latinLnBrk="0" hangingPunct="1">
              <a:lnSpc>
                <a:spcPct val="100000"/>
              </a:lnSpc>
              <a:spcBef>
                <a:spcPts val="480"/>
              </a:spcBef>
              <a:spcAft>
                <a:spcPts val="0"/>
              </a:spcAft>
              <a:buClr>
                <a:srgbClr val="0F4D7B"/>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F4D7B"/>
                </a:solidFill>
                <a:effectLst/>
                <a:uLnTx/>
                <a:uFillTx/>
                <a:latin typeface="Calibri" panose="020F0502020204030204"/>
                <a:ea typeface="+mn-ea"/>
                <a:cs typeface="+mn-cs"/>
              </a:rPr>
              <a:t>colorectal cancer</a:t>
            </a:r>
          </a:p>
        </p:txBody>
      </p:sp>
      <p:sp>
        <p:nvSpPr>
          <p:cNvPr id="9" name="Content Placeholder 2">
            <a:extLst>
              <a:ext uri="{FF2B5EF4-FFF2-40B4-BE49-F238E27FC236}">
                <a16:creationId xmlns:a16="http://schemas.microsoft.com/office/drawing/2014/main" id="{22D3DCB4-D8AD-4C44-9E21-B5C5E858113F}"/>
              </a:ext>
            </a:extLst>
          </p:cNvPr>
          <p:cNvSpPr txBox="1">
            <a:spLocks/>
          </p:cNvSpPr>
          <p:nvPr/>
        </p:nvSpPr>
        <p:spPr>
          <a:xfrm>
            <a:off x="838200" y="1246367"/>
            <a:ext cx="10776284" cy="661487"/>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28"/>
              </a:spcBef>
              <a:spcAft>
                <a:spcPts val="0"/>
              </a:spcAft>
              <a:buClr>
                <a:srgbClr val="0F4D7B"/>
              </a:buClr>
              <a:buSzPct val="125000"/>
              <a:buFont typeface="Arial" panose="020B0604020202020204" pitchFamily="34" charset="0"/>
              <a:buNone/>
              <a:tabLst/>
              <a:defRPr/>
            </a:pPr>
            <a:r>
              <a:rPr kumimoji="0" lang="en-US" sz="2800" b="1" i="0" u="none" strike="noStrike" kern="1200" cap="none" spc="0" normalizeH="0" baseline="0" noProof="0" dirty="0">
                <a:ln>
                  <a:noFill/>
                </a:ln>
                <a:solidFill>
                  <a:srgbClr val="0F4D7B"/>
                </a:solidFill>
                <a:effectLst/>
                <a:uLnTx/>
                <a:uFillTx/>
                <a:latin typeface="Calibri" panose="020F0502020204030204"/>
                <a:ea typeface="+mn-ea"/>
                <a:cs typeface="+mn-cs"/>
              </a:rPr>
              <a:t>Compared to Medicare beneficiaries without an HIV diagnosis:</a:t>
            </a:r>
          </a:p>
        </p:txBody>
      </p:sp>
    </p:spTree>
    <p:extLst>
      <p:ext uri="{BB962C8B-B14F-4D97-AF65-F5344CB8AC3E}">
        <p14:creationId xmlns:p14="http://schemas.microsoft.com/office/powerpoint/2010/main" val="176149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0E11-1895-4506-9788-3596194213DC}"/>
              </a:ext>
            </a:extLst>
          </p:cNvPr>
          <p:cNvSpPr>
            <a:spLocks noGrp="1"/>
          </p:cNvSpPr>
          <p:nvPr>
            <p:ph type="title"/>
          </p:nvPr>
        </p:nvSpPr>
        <p:spPr/>
        <p:txBody>
          <a:bodyPr>
            <a:normAutofit fontScale="90000"/>
          </a:bodyPr>
          <a:lstStyle/>
          <a:p>
            <a:r>
              <a:rPr lang="en-US" sz="4000" dirty="0"/>
              <a:t>Assessing the health status and mortality of older people over 65 with HIV: </a:t>
            </a:r>
            <a:r>
              <a:rPr lang="en-US" sz="4000" dirty="0">
                <a:solidFill>
                  <a:schemeClr val="accent2"/>
                </a:solidFill>
              </a:rPr>
              <a:t>Implications</a:t>
            </a:r>
            <a:endParaRPr lang="en-US" dirty="0">
              <a:solidFill>
                <a:schemeClr val="accent2"/>
              </a:solidFill>
            </a:endParaRPr>
          </a:p>
        </p:txBody>
      </p:sp>
      <p:sp>
        <p:nvSpPr>
          <p:cNvPr id="3" name="Content Placeholder 2">
            <a:extLst>
              <a:ext uri="{FF2B5EF4-FFF2-40B4-BE49-F238E27FC236}">
                <a16:creationId xmlns:a16="http://schemas.microsoft.com/office/drawing/2014/main" id="{9BBDB545-2623-4B44-871B-B4363A30535B}"/>
              </a:ext>
            </a:extLst>
          </p:cNvPr>
          <p:cNvSpPr>
            <a:spLocks noGrp="1"/>
          </p:cNvSpPr>
          <p:nvPr>
            <p:ph idx="1"/>
          </p:nvPr>
        </p:nvSpPr>
        <p:spPr>
          <a:xfrm>
            <a:off x="390418" y="1263721"/>
            <a:ext cx="11348864" cy="4726057"/>
          </a:xfrm>
        </p:spPr>
        <p:txBody>
          <a:bodyPr>
            <a:normAutofit lnSpcReduction="10000"/>
          </a:bodyPr>
          <a:lstStyle/>
          <a:p>
            <a:r>
              <a:rPr lang="en-US" sz="2400" b="1" i="0" dirty="0">
                <a:solidFill>
                  <a:schemeClr val="accent3"/>
                </a:solidFill>
                <a:effectLst/>
              </a:rPr>
              <a:t>Clinicians caring for older people with HIV may not have the same level of experience with caring for older adults as specialists in gerontology or geriatrics</a:t>
            </a:r>
          </a:p>
          <a:p>
            <a:endParaRPr lang="en-US" sz="2400" b="1" dirty="0">
              <a:solidFill>
                <a:schemeClr val="accent3"/>
              </a:solidFill>
            </a:endParaRPr>
          </a:p>
          <a:p>
            <a:r>
              <a:rPr lang="en-US" sz="2400" b="1" dirty="0">
                <a:solidFill>
                  <a:schemeClr val="accent3"/>
                </a:solidFill>
              </a:rPr>
              <a:t>C</a:t>
            </a:r>
            <a:r>
              <a:rPr lang="en-US" sz="2400" b="1" i="0" dirty="0">
                <a:solidFill>
                  <a:schemeClr val="accent3"/>
                </a:solidFill>
                <a:effectLst/>
              </a:rPr>
              <a:t>ommunity partners and providers serving people with HIV can plan for an aging population including: </a:t>
            </a:r>
          </a:p>
          <a:p>
            <a:pPr lvl="1"/>
            <a:r>
              <a:rPr lang="en-US" b="0" i="0" dirty="0">
                <a:solidFill>
                  <a:schemeClr val="accent3"/>
                </a:solidFill>
                <a:effectLst/>
              </a:rPr>
              <a:t>Training providers on the intersecting issues of aging and HIV, particularly multi-morbidity, polypharmacy, and the need for personalized care and maximizing functional capacity;</a:t>
            </a:r>
            <a:endParaRPr lang="en-US" dirty="0">
              <a:solidFill>
                <a:schemeClr val="accent3"/>
              </a:solidFill>
            </a:endParaRPr>
          </a:p>
          <a:p>
            <a:pPr lvl="1"/>
            <a:r>
              <a:rPr lang="en-US" b="0" i="0" dirty="0">
                <a:solidFill>
                  <a:schemeClr val="accent3"/>
                </a:solidFill>
                <a:effectLst/>
              </a:rPr>
              <a:t>Coordination and integration of services, including HIV and geriatric services; and </a:t>
            </a:r>
          </a:p>
          <a:p>
            <a:pPr lvl="1"/>
            <a:r>
              <a:rPr lang="en-US" b="0" i="0" dirty="0">
                <a:solidFill>
                  <a:schemeClr val="accent3"/>
                </a:solidFill>
                <a:effectLst/>
              </a:rPr>
              <a:t>Provider focus on prevention, screening, and treatment for other conditions for which older people with HIV are at higher risk</a:t>
            </a:r>
          </a:p>
          <a:p>
            <a:pPr lvl="1"/>
            <a:endParaRPr lang="en-US" b="0" i="0" dirty="0">
              <a:solidFill>
                <a:schemeClr val="accent3"/>
              </a:solidFill>
              <a:effectLst/>
            </a:endParaRPr>
          </a:p>
          <a:p>
            <a:r>
              <a:rPr lang="en-US" sz="2400" b="1" dirty="0">
                <a:solidFill>
                  <a:schemeClr val="accent3"/>
                </a:solidFill>
              </a:rPr>
              <a:t>ASPE and HAB are conducting a follow-up analysis to examine health care use and costs among older Medicare beneficiaries with and with HIV</a:t>
            </a:r>
          </a:p>
        </p:txBody>
      </p:sp>
      <p:sp>
        <p:nvSpPr>
          <p:cNvPr id="4" name="Slide Number Placeholder 3">
            <a:extLst>
              <a:ext uri="{FF2B5EF4-FFF2-40B4-BE49-F238E27FC236}">
                <a16:creationId xmlns:a16="http://schemas.microsoft.com/office/drawing/2014/main" id="{327E28CC-E45E-48AE-ADA2-5C2FB338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AA68249-2CF2-497E-8492-3BB10547A99E}"/>
              </a:ext>
            </a:extLst>
          </p:cNvPr>
          <p:cNvSpPr txBox="1"/>
          <p:nvPr/>
        </p:nvSpPr>
        <p:spPr>
          <a:xfrm>
            <a:off x="971688" y="5989778"/>
            <a:ext cx="9414703" cy="384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Citation: Turrini G, Chan SS, Klein PW, Cohen SM, Dempsey A, Hauck H, et al. (2020) Assessing the health status and mortality of older people over 65 with HIV. PLoS ONE 15(11): e0241833. https://doi.org/10.1371/journal.pone.0241833</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19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Reference Guides: Optimizing HIV Care for People Aging With HIV </a:t>
            </a:r>
          </a:p>
        </p:txBody>
      </p:sp>
      <p:sp>
        <p:nvSpPr>
          <p:cNvPr id="3" name="Content Placeholder 2"/>
          <p:cNvSpPr>
            <a:spLocks noGrp="1"/>
          </p:cNvSpPr>
          <p:nvPr>
            <p:ph idx="1"/>
          </p:nvPr>
        </p:nvSpPr>
        <p:spPr>
          <a:xfrm>
            <a:off x="844591" y="1365619"/>
            <a:ext cx="10515600" cy="4351338"/>
          </a:xfrm>
        </p:spPr>
        <p:txBody>
          <a:bodyPr>
            <a:normAutofit/>
          </a:bodyPr>
          <a:lstStyle/>
          <a:p>
            <a:pPr marL="0" indent="0">
              <a:buNone/>
            </a:pPr>
            <a:r>
              <a:rPr lang="en-US" sz="2400" dirty="0"/>
              <a:t>    Incorporating New Elements of Care </a:t>
            </a:r>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6275063" y="1365322"/>
            <a:ext cx="552138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F4D7B"/>
                </a:solidFill>
                <a:effectLst/>
                <a:uLnTx/>
                <a:uFillTx/>
                <a:latin typeface="Calibri" panose="020F0502020204030204"/>
                <a:ea typeface="+mn-ea"/>
                <a:cs typeface="+mn-cs"/>
              </a:rPr>
              <a:t>Putting Together the Best Healthcare Team</a:t>
            </a:r>
          </a:p>
        </p:txBody>
      </p:sp>
      <p:pic>
        <p:nvPicPr>
          <p:cNvPr id="8" name="Picture 7"/>
          <p:cNvPicPr>
            <a:picLocks/>
          </p:cNvPicPr>
          <p:nvPr/>
        </p:nvPicPr>
        <p:blipFill rotWithShape="1">
          <a:blip r:embed="rId3"/>
          <a:srcRect l="22906" t="19445" r="24750" b="8334"/>
          <a:stretch/>
        </p:blipFill>
        <p:spPr>
          <a:xfrm>
            <a:off x="914400" y="1934347"/>
            <a:ext cx="4992624" cy="3959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4"/>
          <a:srcRect l="23107" t="19366" r="24076" b="6689"/>
          <a:stretch/>
        </p:blipFill>
        <p:spPr>
          <a:xfrm>
            <a:off x="6539298" y="1948772"/>
            <a:ext cx="4992914"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305050" y="6010860"/>
            <a:ext cx="75819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4D7B"/>
                </a:solidFill>
                <a:effectLst/>
                <a:uLnTx/>
                <a:uFillTx/>
                <a:latin typeface="Calibri" panose="020F0502020204030204"/>
                <a:ea typeface="+mn-ea"/>
                <a:cs typeface="+mn-cs"/>
                <a:hlinkClick r:id="rId5"/>
              </a:rPr>
              <a:t>https://hab.hrsa.gov/clinical-quality-management/clinical-care-guidelines-and-resources</a:t>
            </a:r>
            <a:endParaRPr kumimoji="0" lang="en-US" sz="1600" b="0" i="0" u="none" strike="noStrike" kern="1200" cap="none" spc="0" normalizeH="0" baseline="0" noProof="0" dirty="0">
              <a:ln>
                <a:noFill/>
              </a:ln>
              <a:solidFill>
                <a:srgbClr val="0F4D7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10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HIV Curriculum HIV in Older Adults Module </a:t>
            </a:r>
          </a:p>
        </p:txBody>
      </p:sp>
      <p:sp>
        <p:nvSpPr>
          <p:cNvPr id="7" name="TextBox 6"/>
          <p:cNvSpPr txBox="1"/>
          <p:nvPr/>
        </p:nvSpPr>
        <p:spPr>
          <a:xfrm>
            <a:off x="303107" y="1235858"/>
            <a:ext cx="5792893" cy="458587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rPr>
              <a:t>An AIDS Education and Training Center (AETC) Program – funded by HRSA HAB</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rPr>
              <a:t>Offers free online continuing education for novice-to-expert health care professionals, students, and faculty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rPr>
              <a:t>Module devoted to HIV in older adults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F4D7B"/>
                </a:solidFill>
                <a:effectLst/>
                <a:uLnTx/>
                <a:uFillTx/>
                <a:latin typeface="Calibri" panose="020F0502020204030204"/>
                <a:ea typeface="+mn-ea"/>
                <a:cs typeface="+mn-cs"/>
              </a:rPr>
              <a:t>Free Continuing Education (CE) for social work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National HIV Curriculum HIV in Older Adults Module " title="Picture "/>
          <p:cNvPicPr/>
          <p:nvPr/>
        </p:nvPicPr>
        <p:blipFill rotWithShape="1">
          <a:blip r:embed="rId3"/>
          <a:srcRect l="18462" t="26211" r="41154" b="22279"/>
          <a:stretch/>
        </p:blipFill>
        <p:spPr bwMode="auto">
          <a:xfrm>
            <a:off x="6438900" y="1161826"/>
            <a:ext cx="5136328" cy="4348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3" name="TextBox 2"/>
          <p:cNvSpPr txBox="1"/>
          <p:nvPr/>
        </p:nvSpPr>
        <p:spPr>
          <a:xfrm>
            <a:off x="7829886" y="5777503"/>
            <a:ext cx="22853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www.hiv.uw.edu</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21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SPNS Emerging Strategies to Improve Outcomes for People Aging with HIV (08/01/2022 - 07/30/2025)</a:t>
            </a:r>
          </a:p>
        </p:txBody>
      </p:sp>
      <p:sp>
        <p:nvSpPr>
          <p:cNvPr id="5" name="Content Placeholder 4"/>
          <p:cNvSpPr>
            <a:spLocks noGrp="1"/>
          </p:cNvSpPr>
          <p:nvPr>
            <p:ph idx="1"/>
          </p:nvPr>
        </p:nvSpPr>
        <p:spPr>
          <a:xfrm>
            <a:off x="838200" y="1148575"/>
            <a:ext cx="11069548" cy="4560849"/>
          </a:xfrm>
        </p:spPr>
        <p:txBody>
          <a:bodyPr>
            <a:noAutofit/>
          </a:bodyPr>
          <a:lstStyle/>
          <a:p>
            <a:pPr marL="0" indent="0">
              <a:buNone/>
            </a:pPr>
            <a:r>
              <a:rPr lang="en-US" sz="2800" b="1" u="sng" dirty="0">
                <a:solidFill>
                  <a:schemeClr val="accent3"/>
                </a:solidFill>
              </a:rPr>
              <a:t>Purpose:</a:t>
            </a:r>
            <a:r>
              <a:rPr lang="en-US" sz="2800" b="1" dirty="0">
                <a:solidFill>
                  <a:schemeClr val="accent3"/>
                </a:solidFill>
              </a:rPr>
              <a:t>  Strengthen the evidence base for clinical and psychosocial services that improve the lives and health outcomes of people with HIV who are aging</a:t>
            </a:r>
            <a:r>
              <a:rPr lang="en-US" sz="2800" b="1" dirty="0"/>
              <a:t>. </a:t>
            </a:r>
          </a:p>
          <a:p>
            <a:pPr marL="0" indent="0">
              <a:buNone/>
            </a:pPr>
            <a:endParaRPr lang="en-US" sz="2400" dirty="0"/>
          </a:p>
          <a:p>
            <a:r>
              <a:rPr lang="en-US" dirty="0">
                <a:solidFill>
                  <a:schemeClr val="accent3"/>
                </a:solidFill>
              </a:rPr>
              <a:t>Implement emerging strategies that comprehensively screen and manage comorbidities, geriatric conditions, behavioral health, and psychosocial needs of people 50 years and older with HIV; </a:t>
            </a:r>
          </a:p>
          <a:p>
            <a:r>
              <a:rPr lang="en-US" dirty="0">
                <a:solidFill>
                  <a:schemeClr val="accent3"/>
                </a:solidFill>
              </a:rPr>
              <a:t>Assess the uptake and integration of emerging strategies; </a:t>
            </a:r>
          </a:p>
          <a:p>
            <a:r>
              <a:rPr lang="en-US" dirty="0">
                <a:solidFill>
                  <a:schemeClr val="accent3"/>
                </a:solidFill>
              </a:rPr>
              <a:t>Understand implementation processes including assessing specific implementation strategies; </a:t>
            </a:r>
          </a:p>
          <a:p>
            <a:r>
              <a:rPr lang="en-US" dirty="0">
                <a:solidFill>
                  <a:schemeClr val="accent3"/>
                </a:solidFill>
              </a:rPr>
              <a:t>Understand and document broader contextual factors affecting implementation; </a:t>
            </a:r>
          </a:p>
          <a:p>
            <a:r>
              <a:rPr lang="en-US" dirty="0">
                <a:solidFill>
                  <a:schemeClr val="accent3"/>
                </a:solidFill>
              </a:rPr>
              <a:t>Evaluate the impact of the emerging strategies; and </a:t>
            </a:r>
          </a:p>
          <a:p>
            <a:r>
              <a:rPr lang="en-US" dirty="0">
                <a:solidFill>
                  <a:schemeClr val="accent3"/>
                </a:solidFill>
              </a:rPr>
              <a:t>Document and disseminate emerging strategies.  </a:t>
            </a:r>
          </a:p>
          <a:p>
            <a:pPr marL="0" indent="0">
              <a:buNone/>
            </a:pPr>
            <a:endParaRPr lang="en-US" sz="2400" dirty="0"/>
          </a:p>
          <a:p>
            <a:pPr marL="0" indent="0">
              <a:buNone/>
            </a:pPr>
            <a:endParaRPr lang="en-US" sz="2400" dirty="0"/>
          </a:p>
          <a:p>
            <a:pPr lvl="1"/>
            <a:endParaRPr lang="en-US" sz="2400" dirty="0"/>
          </a:p>
          <a:p>
            <a:pPr marL="0" indent="0">
              <a:buNone/>
            </a:pPr>
            <a:endParaRPr lang="en-US" sz="2400" dirty="0"/>
          </a:p>
        </p:txBody>
      </p:sp>
    </p:spTree>
    <p:extLst>
      <p:ext uri="{BB962C8B-B14F-4D97-AF65-F5344CB8AC3E}">
        <p14:creationId xmlns:p14="http://schemas.microsoft.com/office/powerpoint/2010/main" val="45925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ntrolsInc-PP_slide3.jpg">
            <a:extLst>
              <a:ext uri="{FF2B5EF4-FFF2-40B4-BE49-F238E27FC236}">
                <a16:creationId xmlns:a16="http://schemas.microsoft.com/office/drawing/2014/main" id="{5641BDB5-7953-5E55-AD70-2990F9B0A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91" y="0"/>
            <a:ext cx="12229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ANAC-logo-RGB.png">
            <a:extLst>
              <a:ext uri="{FF2B5EF4-FFF2-40B4-BE49-F238E27FC236}">
                <a16:creationId xmlns:a16="http://schemas.microsoft.com/office/drawing/2014/main" id="{03C3105C-6F92-51C7-21DC-917C0A52B4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39692" y="5856094"/>
            <a:ext cx="20145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a:extLst>
              <a:ext uri="{FF2B5EF4-FFF2-40B4-BE49-F238E27FC236}">
                <a16:creationId xmlns:a16="http://schemas.microsoft.com/office/drawing/2014/main" id="{8E1D3BA5-AF53-22D7-EB6F-B625DA9C424D}"/>
              </a:ext>
            </a:extLst>
          </p:cNvPr>
          <p:cNvSpPr txBox="1">
            <a:spLocks noChangeArrowheads="1"/>
          </p:cNvSpPr>
          <p:nvPr/>
        </p:nvSpPr>
        <p:spPr bwMode="auto">
          <a:xfrm>
            <a:off x="2645570" y="1801425"/>
            <a:ext cx="76628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p:txBody>
      </p:sp>
      <p:sp>
        <p:nvSpPr>
          <p:cNvPr id="23557" name="Title 2">
            <a:extLst>
              <a:ext uri="{FF2B5EF4-FFF2-40B4-BE49-F238E27FC236}">
                <a16:creationId xmlns:a16="http://schemas.microsoft.com/office/drawing/2014/main" id="{798F5342-F028-7FE2-41F7-2067AC3BC3A8}"/>
              </a:ext>
            </a:extLst>
          </p:cNvPr>
          <p:cNvSpPr>
            <a:spLocks noGrp="1"/>
          </p:cNvSpPr>
          <p:nvPr>
            <p:ph type="title"/>
          </p:nvPr>
        </p:nvSpPr>
        <p:spPr/>
        <p:txBody>
          <a:bodyPr/>
          <a:lstStyle/>
          <a:p>
            <a:pPr algn="ctr" eaLnBrk="1" hangingPunct="1"/>
            <a:r>
              <a:rPr lang="en-US" altLang="en-US" sz="3200" dirty="0"/>
              <a:t>        </a:t>
            </a:r>
            <a:r>
              <a:rPr lang="en-US" altLang="en-US" sz="3300" b="1" dirty="0">
                <a:solidFill>
                  <a:schemeClr val="accent1">
                    <a:lumMod val="75000"/>
                  </a:schemeClr>
                </a:solidFill>
              </a:rPr>
              <a:t>The Association of Nurses in AIDS Care (ANAC) </a:t>
            </a:r>
          </a:p>
        </p:txBody>
      </p:sp>
      <p:sp>
        <p:nvSpPr>
          <p:cNvPr id="23558" name="Content Placeholder 3">
            <a:extLst>
              <a:ext uri="{FF2B5EF4-FFF2-40B4-BE49-F238E27FC236}">
                <a16:creationId xmlns:a16="http://schemas.microsoft.com/office/drawing/2014/main" id="{31C2C407-D436-5617-C4D8-24C0122BB7B0}"/>
              </a:ext>
            </a:extLst>
          </p:cNvPr>
          <p:cNvSpPr>
            <a:spLocks noGrp="1"/>
          </p:cNvSpPr>
          <p:nvPr>
            <p:ph idx="1"/>
          </p:nvPr>
        </p:nvSpPr>
        <p:spPr>
          <a:xfrm>
            <a:off x="2502195" y="1893968"/>
            <a:ext cx="8229600" cy="3416301"/>
          </a:xfrm>
        </p:spPr>
        <p:txBody>
          <a:bodyPr/>
          <a:lstStyle/>
          <a:p>
            <a:pPr marL="0" indent="0">
              <a:buNone/>
            </a:pPr>
            <a:r>
              <a:rPr lang="en-US" altLang="en-US" sz="2400" b="1" dirty="0"/>
              <a:t>Mission</a:t>
            </a:r>
            <a:r>
              <a:rPr lang="en-US" altLang="en-US" sz="2400" dirty="0"/>
              <a:t>: ANAC fosters the professional development of nurses and others involved in the delivery of health care for persons at risk for, living with and/or affected by the human immunodeficiency virus (HIV) and its comorbidities. ANAC promotes the health, welfare and rights of people living with HIV around the world.</a:t>
            </a:r>
          </a:p>
          <a:p>
            <a:pPr marL="0" indent="0">
              <a:buNone/>
            </a:pPr>
            <a:endParaRPr lang="en-US" altLang="en-US" sz="2400"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06F6-F82A-4789-8C01-ABDE34FC869A}"/>
              </a:ext>
            </a:extLst>
          </p:cNvPr>
          <p:cNvSpPr>
            <a:spLocks noGrp="1"/>
          </p:cNvSpPr>
          <p:nvPr>
            <p:ph type="title"/>
          </p:nvPr>
        </p:nvSpPr>
        <p:spPr/>
        <p:txBody>
          <a:bodyPr/>
          <a:lstStyle/>
          <a:p>
            <a:r>
              <a:rPr lang="en-US" dirty="0"/>
              <a:t>Access, Care, and Engagement (ACE) TA Center</a:t>
            </a:r>
          </a:p>
        </p:txBody>
      </p:sp>
      <p:sp>
        <p:nvSpPr>
          <p:cNvPr id="5" name="Text Placeholder 4">
            <a:extLst>
              <a:ext uri="{FF2B5EF4-FFF2-40B4-BE49-F238E27FC236}">
                <a16:creationId xmlns:a16="http://schemas.microsoft.com/office/drawing/2014/main" id="{04095331-E650-48E3-90FB-59F83A251CE3}"/>
              </a:ext>
            </a:extLst>
          </p:cNvPr>
          <p:cNvSpPr>
            <a:spLocks noGrp="1"/>
          </p:cNvSpPr>
          <p:nvPr>
            <p:ph type="body" idx="1"/>
          </p:nvPr>
        </p:nvSpPr>
        <p:spPr/>
        <p:txBody>
          <a:bodyPr>
            <a:normAutofit/>
          </a:bodyPr>
          <a:lstStyle/>
          <a:p>
            <a:r>
              <a:rPr lang="en-US" dirty="0"/>
              <a:t>John “JJ” Jackson, MA, NCC, LGPC </a:t>
            </a:r>
          </a:p>
          <a:p>
            <a:r>
              <a:rPr lang="en-US" dirty="0"/>
              <a:t>Division of State HIV/AIDS Programs | HIV/AIDS Bureau  | Health Resources and Services Administration</a:t>
            </a:r>
          </a:p>
          <a:p>
            <a:endParaRPr lang="en-US" dirty="0"/>
          </a:p>
        </p:txBody>
      </p:sp>
      <p:sp>
        <p:nvSpPr>
          <p:cNvPr id="4" name="Slide Number Placeholder 3">
            <a:extLst>
              <a:ext uri="{FF2B5EF4-FFF2-40B4-BE49-F238E27FC236}">
                <a16:creationId xmlns:a16="http://schemas.microsoft.com/office/drawing/2014/main" id="{B020B38D-54A1-4CEC-863A-447B52805DE0}"/>
              </a:ext>
            </a:extLst>
          </p:cNvPr>
          <p:cNvSpPr>
            <a:spLocks noGrp="1"/>
          </p:cNvSpPr>
          <p:nvPr>
            <p:ph type="sldNum" sz="quarter" idx="4294967295"/>
          </p:nvPr>
        </p:nvSpPr>
        <p:spPr>
          <a:xfrm>
            <a:off x="9448800" y="6492875"/>
            <a:ext cx="27432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95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Care, and Engagement (ACE) TA Center</a:t>
            </a:r>
          </a:p>
        </p:txBody>
      </p:sp>
      <p:sp>
        <p:nvSpPr>
          <p:cNvPr id="3" name="Content Placeholder 2"/>
          <p:cNvSpPr>
            <a:spLocks noGrp="1"/>
          </p:cNvSpPr>
          <p:nvPr>
            <p:ph idx="1"/>
          </p:nvPr>
        </p:nvSpPr>
        <p:spPr>
          <a:xfrm>
            <a:off x="318499" y="1284270"/>
            <a:ext cx="11035301" cy="4514868"/>
          </a:xfrm>
        </p:spPr>
        <p:txBody>
          <a:bodyPr>
            <a:normAutofit/>
          </a:bodyPr>
          <a:lstStyle/>
          <a:p>
            <a:r>
              <a:rPr lang="en-US" sz="2400" b="1" dirty="0"/>
              <a:t>The Access, Care, and Engagement Technical Assistance (ACE TA) Center builds the capacity of the Ryan White HIV/AIDS Program (RWHAP) community to navigate the changing health care landscape and help people with HIV to access and use their health coverage to improve health outcomes. Many RWHAP clients are eligible for health coverage options, including Medicare, Medicaid, and Marketplace plans. </a:t>
            </a:r>
          </a:p>
          <a:p>
            <a:endParaRPr lang="en-US" sz="2400" b="1" dirty="0"/>
          </a:p>
          <a:p>
            <a:r>
              <a:rPr lang="en-US" sz="2400" b="1" dirty="0"/>
              <a:t>The ACE TA Center provides practical tools and resources to support engagement, education, enrollment, and renewal activities.</a:t>
            </a:r>
          </a:p>
          <a:p>
            <a:endParaRPr lang="en-US" sz="2400" b="1" dirty="0"/>
          </a:p>
          <a:p>
            <a:r>
              <a:rPr lang="en-US" sz="2400" b="1" dirty="0"/>
              <a:t>HRSA Contact: John “JJ” Jackson (</a:t>
            </a:r>
            <a:r>
              <a:rPr lang="en-US" sz="2400" b="1" dirty="0">
                <a:hlinkClick r:id="rId3"/>
              </a:rPr>
              <a:t>JJackson1@hrsa.gov</a:t>
            </a:r>
            <a:r>
              <a:rPr lang="en-US" sz="2400" b="1" dirty="0"/>
              <a:t>)</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Logo for the ACE TA Center" title="Picture"/>
          <p:cNvPicPr>
            <a:picLocks noChangeAspect="1"/>
          </p:cNvPicPr>
          <p:nvPr/>
        </p:nvPicPr>
        <p:blipFill>
          <a:blip r:embed="rId4"/>
          <a:stretch>
            <a:fillRect/>
          </a:stretch>
        </p:blipFill>
        <p:spPr>
          <a:xfrm>
            <a:off x="7696200" y="4114800"/>
            <a:ext cx="2481287" cy="1572904"/>
          </a:xfrm>
          <a:prstGeom prst="rect">
            <a:avLst/>
          </a:prstGeom>
        </p:spPr>
      </p:pic>
    </p:spTree>
    <p:extLst>
      <p:ext uri="{BB962C8B-B14F-4D97-AF65-F5344CB8AC3E}">
        <p14:creationId xmlns:p14="http://schemas.microsoft.com/office/powerpoint/2010/main" val="4251414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with HIV and ACE TA Center Work</a:t>
            </a:r>
          </a:p>
        </p:txBody>
      </p:sp>
      <p:sp>
        <p:nvSpPr>
          <p:cNvPr id="3" name="Content Placeholder 2"/>
          <p:cNvSpPr>
            <a:spLocks noGrp="1"/>
          </p:cNvSpPr>
          <p:nvPr>
            <p:ph idx="1"/>
          </p:nvPr>
        </p:nvSpPr>
        <p:spPr/>
        <p:txBody>
          <a:bodyPr>
            <a:normAutofit/>
          </a:bodyPr>
          <a:lstStyle/>
          <a:p>
            <a:pPr>
              <a:spcBef>
                <a:spcPts val="0"/>
              </a:spcBef>
              <a:buSzPct val="100000"/>
              <a:tabLst>
                <a:tab pos="457200" algn="l"/>
              </a:tabLst>
              <a:defRPr/>
            </a:pPr>
            <a:r>
              <a:rPr lang="en-US" sz="3200" b="1" dirty="0">
                <a:latin typeface="Calibri" panose="020F0502020204030204" pitchFamily="34" charset="0"/>
              </a:rPr>
              <a:t>Needs Assessment Development</a:t>
            </a:r>
          </a:p>
          <a:p>
            <a:pPr>
              <a:spcBef>
                <a:spcPts val="0"/>
              </a:spcBef>
              <a:buSzPct val="100000"/>
              <a:tabLst>
                <a:tab pos="457200" algn="l"/>
              </a:tabLst>
              <a:defRPr/>
            </a:pPr>
            <a:endParaRPr lang="en-US" sz="3200" b="1" dirty="0">
              <a:latin typeface="Calibri" panose="020F0502020204030204" pitchFamily="34" charset="0"/>
            </a:endParaRPr>
          </a:p>
          <a:p>
            <a:pPr>
              <a:spcBef>
                <a:spcPts val="0"/>
              </a:spcBef>
              <a:buSzPct val="100000"/>
              <a:tabLst>
                <a:tab pos="457200" algn="l"/>
              </a:tabLst>
              <a:defRPr/>
            </a:pPr>
            <a:r>
              <a:rPr lang="en-US" sz="3200" b="1" dirty="0">
                <a:latin typeface="Calibri" panose="020F0502020204030204" pitchFamily="34" charset="0"/>
              </a:rPr>
              <a:t>National HIV/AIDS Strategy Federal Implementation Plan for 2022-2025</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Logo for the ACE TA Center" title="Picture"/>
          <p:cNvPicPr>
            <a:picLocks noChangeAspect="1"/>
          </p:cNvPicPr>
          <p:nvPr/>
        </p:nvPicPr>
        <p:blipFill>
          <a:blip r:embed="rId3"/>
          <a:stretch>
            <a:fillRect/>
          </a:stretch>
        </p:blipFill>
        <p:spPr>
          <a:xfrm>
            <a:off x="8991600" y="5200733"/>
            <a:ext cx="1490687" cy="944956"/>
          </a:xfrm>
          <a:prstGeom prst="rect">
            <a:avLst/>
          </a:prstGeom>
        </p:spPr>
      </p:pic>
    </p:spTree>
    <p:extLst>
      <p:ext uri="{BB962C8B-B14F-4D97-AF65-F5344CB8AC3E}">
        <p14:creationId xmlns:p14="http://schemas.microsoft.com/office/powerpoint/2010/main" val="343439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70F4-5054-4234-A351-B2C1B2B7A023}"/>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F8C80F47-B5B1-411D-BF82-299AC228BCBC}"/>
              </a:ext>
            </a:extLst>
          </p:cNvPr>
          <p:cNvSpPr>
            <a:spLocks noGrp="1"/>
          </p:cNvSpPr>
          <p:nvPr>
            <p:ph idx="1"/>
          </p:nvPr>
        </p:nvSpPr>
        <p:spPr/>
        <p:txBody>
          <a:bodyPr>
            <a:normAutofit lnSpcReduction="10000"/>
          </a:bodyPr>
          <a:lstStyle/>
          <a:p>
            <a:pPr marL="342900" marR="0" lvl="0" indent="-342900">
              <a:spcBef>
                <a:spcPts val="0"/>
              </a:spcBef>
              <a:spcAft>
                <a:spcPts val="0"/>
              </a:spcAft>
              <a:buSzPct val="100000"/>
              <a:buFont typeface="Symbol" panose="05050102010706020507" pitchFamily="18" charset="2"/>
              <a:buChar char=""/>
              <a:tabLst>
                <a:tab pos="457200" algn="l"/>
              </a:tabLst>
            </a:pPr>
            <a:r>
              <a:rPr lang="en-US" sz="3200" b="1" dirty="0">
                <a:effectLst/>
                <a:latin typeface="Calibri" panose="020F0502020204030204" pitchFamily="34" charset="0"/>
                <a:ea typeface="Times New Roman" panose="02020603050405020304" pitchFamily="18" charset="0"/>
              </a:rPr>
              <a:t>January 17, 2:00-3:30 pm ET - </a:t>
            </a:r>
            <a:r>
              <a:rPr lang="en-US" sz="3200" dirty="0">
                <a:effectLst/>
                <a:latin typeface="Calibri" panose="020F0502020204030204" pitchFamily="34" charset="0"/>
                <a:ea typeface="Times New Roman" panose="02020603050405020304" pitchFamily="18" charset="0"/>
              </a:rPr>
              <a:t>Part I: The Basics of Medicare for Ryan White HIV/AIDS Program (RWHAP) Clients</a:t>
            </a: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ct val="100000"/>
              <a:buFont typeface="Symbol" panose="05050102010706020507" pitchFamily="18" charset="2"/>
              <a:buChar char=""/>
              <a:tabLst>
                <a:tab pos="457200" algn="l"/>
              </a:tabLst>
            </a:pPr>
            <a:r>
              <a:rPr lang="en-US" sz="3200" b="1" dirty="0">
                <a:effectLst/>
                <a:latin typeface="Calibri" panose="020F0502020204030204" pitchFamily="34" charset="0"/>
                <a:ea typeface="Times New Roman" panose="02020603050405020304" pitchFamily="18" charset="0"/>
              </a:rPr>
              <a:t>January 31, 2:00-3:30 pm ET - </a:t>
            </a:r>
            <a:r>
              <a:rPr lang="en-US" sz="3200" dirty="0">
                <a:effectLst/>
                <a:latin typeface="Calibri" panose="020F0502020204030204" pitchFamily="34" charset="0"/>
                <a:ea typeface="Times New Roman" panose="02020603050405020304" pitchFamily="18" charset="0"/>
              </a:rPr>
              <a:t>Part II: Medicare Enrollment and Coverage for Ryan White HIV/AIDS Program (RWHAP) Clients</a:t>
            </a: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ct val="100000"/>
              <a:buFont typeface="Symbol" panose="05050102010706020507" pitchFamily="18" charset="2"/>
              <a:buChar char=""/>
              <a:tabLst>
                <a:tab pos="457200" algn="l"/>
              </a:tabLst>
            </a:pPr>
            <a:r>
              <a:rPr lang="en-US" sz="3200" b="1" dirty="0">
                <a:effectLst/>
                <a:latin typeface="Calibri" panose="020F0502020204030204" pitchFamily="34" charset="0"/>
                <a:ea typeface="Times New Roman" panose="02020603050405020304" pitchFamily="18" charset="0"/>
              </a:rPr>
              <a:t>February 14, 2:00-3:00 pm ET - </a:t>
            </a:r>
            <a:r>
              <a:rPr lang="en-US" sz="3200" dirty="0">
                <a:effectLst/>
                <a:latin typeface="Calibri" panose="020F0502020204030204" pitchFamily="34" charset="0"/>
                <a:ea typeface="Times New Roman" panose="02020603050405020304" pitchFamily="18" charset="0"/>
              </a:rPr>
              <a:t>Medicaid 101 for Ryan White HIV/AIDS Program Recipients and Providers</a:t>
            </a: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ct val="100000"/>
              <a:buFont typeface="Symbol" panose="05050102010706020507" pitchFamily="18" charset="2"/>
              <a:buChar char=""/>
              <a:tabLst>
                <a:tab pos="457200" algn="l"/>
              </a:tabLst>
            </a:pPr>
            <a:r>
              <a:rPr lang="en-US" sz="3200" b="1" dirty="0">
                <a:effectLst/>
                <a:latin typeface="Calibri" panose="020F0502020204030204" pitchFamily="34" charset="0"/>
                <a:ea typeface="Times New Roman" panose="02020603050405020304" pitchFamily="18" charset="0"/>
              </a:rPr>
              <a:t>February 28, 2:00-3:00 pm ET </a:t>
            </a:r>
            <a:r>
              <a:rPr lang="en-US" sz="3200" dirty="0">
                <a:effectLst/>
                <a:latin typeface="Calibri" panose="020F0502020204030204" pitchFamily="34" charset="0"/>
                <a:ea typeface="Times New Roman" panose="02020603050405020304" pitchFamily="18" charset="0"/>
              </a:rPr>
              <a:t>- Medicare-Medicaid Dual Eligibility for Ryan White HIV/AIDS Program Clients</a:t>
            </a:r>
            <a:endParaRPr lang="en-US" sz="3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40418D8-A07F-4BC1-9028-4A0DA93FD8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85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6"/>
          <p:cNvPicPr preferRelativeResize="0"/>
          <p:nvPr/>
        </p:nvPicPr>
        <p:blipFill rotWithShape="1">
          <a:blip r:embed="rId3">
            <a:alphaModFix/>
          </a:blip>
          <a:srcRect/>
          <a:stretch/>
        </p:blipFill>
        <p:spPr>
          <a:xfrm>
            <a:off x="4114066" y="1625079"/>
            <a:ext cx="8615426" cy="5487978"/>
          </a:xfrm>
          <a:prstGeom prst="rect">
            <a:avLst/>
          </a:prstGeom>
          <a:noFill/>
          <a:ln>
            <a:noFill/>
          </a:ln>
        </p:spPr>
      </p:pic>
      <p:sp>
        <p:nvSpPr>
          <p:cNvPr id="491" name="Google Shape;491;p6"/>
          <p:cNvSpPr txBox="1">
            <a:spLocks noGrp="1"/>
          </p:cNvSpPr>
          <p:nvPr>
            <p:ph type="body" idx="2"/>
          </p:nvPr>
        </p:nvSpPr>
        <p:spPr>
          <a:xfrm>
            <a:off x="305134" y="527933"/>
            <a:ext cx="5790866" cy="11623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2"/>
              </a:buClr>
              <a:buSzPts val="2000"/>
              <a:buFont typeface="Arial"/>
              <a:buNone/>
            </a:pPr>
            <a:r>
              <a:rPr lang="en-US" sz="2000" b="0" dirty="0">
                <a:solidFill>
                  <a:schemeClr val="dk2"/>
                </a:solidFill>
                <a:latin typeface="Arial Rounded MT Bold" panose="020F0704030504030204" pitchFamily="34" charset="0"/>
                <a:sym typeface="Arial Rounded"/>
              </a:rPr>
              <a:t>FIND US AT: </a:t>
            </a:r>
            <a:endParaRPr b="0" dirty="0">
              <a:latin typeface="Arial Rounded MT Bold" panose="020F0704030504030204" pitchFamily="34" charset="0"/>
            </a:endParaRPr>
          </a:p>
          <a:p>
            <a:pPr marL="0" marR="0" lvl="0" indent="0" algn="l" rtl="0">
              <a:lnSpc>
                <a:spcPct val="90000"/>
              </a:lnSpc>
              <a:spcBef>
                <a:spcPts val="1000"/>
              </a:spcBef>
              <a:spcAft>
                <a:spcPts val="0"/>
              </a:spcAft>
              <a:buClr>
                <a:schemeClr val="dk2"/>
              </a:buClr>
              <a:buSzPts val="4800"/>
              <a:buFont typeface="Arial"/>
              <a:buNone/>
            </a:pPr>
            <a:r>
              <a:rPr lang="en-US" sz="4800" b="0" dirty="0">
                <a:solidFill>
                  <a:schemeClr val="tx2"/>
                </a:solidFill>
                <a:latin typeface="Arial Rounded MT Bold" panose="020F0704030504030204" pitchFamily="34" charset="0"/>
                <a:sym typeface="Arial Rounded"/>
              </a:rPr>
              <a:t>targethiv.org/ace</a:t>
            </a:r>
            <a:endParaRPr b="0" dirty="0">
              <a:solidFill>
                <a:schemeClr val="tx2"/>
              </a:solidFill>
              <a:latin typeface="Arial Rounded MT Bold" panose="020F0704030504030204" pitchFamily="34" charset="0"/>
            </a:endParaRPr>
          </a:p>
        </p:txBody>
      </p:sp>
      <p:pic>
        <p:nvPicPr>
          <p:cNvPr id="2" name="Picture 1"/>
          <p:cNvPicPr>
            <a:picLocks noChangeAspect="1"/>
          </p:cNvPicPr>
          <p:nvPr/>
        </p:nvPicPr>
        <p:blipFill rotWithShape="1">
          <a:blip r:embed="rId4"/>
          <a:srcRect l="-6160" r="-1" b="9016"/>
          <a:stretch/>
        </p:blipFill>
        <p:spPr>
          <a:xfrm>
            <a:off x="4839040" y="2085953"/>
            <a:ext cx="6781830" cy="3979055"/>
          </a:xfrm>
          <a:prstGeom prst="rect">
            <a:avLst/>
          </a:prstGeom>
        </p:spPr>
      </p:pic>
    </p:spTree>
    <p:extLst>
      <p:ext uri="{BB962C8B-B14F-4D97-AF65-F5344CB8AC3E}">
        <p14:creationId xmlns:p14="http://schemas.microsoft.com/office/powerpoint/2010/main" val="1443695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2154-AB0C-4246-9F5E-F469CB4BF783}"/>
              </a:ext>
            </a:extLst>
          </p:cNvPr>
          <p:cNvSpPr>
            <a:spLocks noGrp="1"/>
          </p:cNvSpPr>
          <p:nvPr>
            <p:ph type="title"/>
          </p:nvPr>
        </p:nvSpPr>
        <p:spPr/>
        <p:txBody>
          <a:bodyPr/>
          <a:lstStyle/>
          <a:p>
            <a:r>
              <a:rPr lang="en-US" sz="4900" dirty="0"/>
              <a:t>Thank you!</a:t>
            </a:r>
          </a:p>
        </p:txBody>
      </p:sp>
      <p:sp>
        <p:nvSpPr>
          <p:cNvPr id="3" name="Content Placeholder 2">
            <a:extLst>
              <a:ext uri="{FF2B5EF4-FFF2-40B4-BE49-F238E27FC236}">
                <a16:creationId xmlns:a16="http://schemas.microsoft.com/office/drawing/2014/main" id="{B286CDC6-055B-F04B-98B4-A6975EB4F315}"/>
              </a:ext>
            </a:extLst>
          </p:cNvPr>
          <p:cNvSpPr>
            <a:spLocks noGrp="1"/>
          </p:cNvSpPr>
          <p:nvPr>
            <p:ph idx="1"/>
          </p:nvPr>
        </p:nvSpPr>
        <p:spPr/>
        <p:txBody>
          <a:bodyPr>
            <a:normAutofit/>
          </a:bodyPr>
          <a:lstStyle/>
          <a:p>
            <a:pPr marL="0" indent="0">
              <a:spcBef>
                <a:spcPts val="0"/>
              </a:spcBef>
              <a:spcAft>
                <a:spcPts val="600"/>
              </a:spcAft>
              <a:buNone/>
            </a:pPr>
            <a:r>
              <a:rPr lang="en-US" b="1" dirty="0">
                <a:solidFill>
                  <a:schemeClr val="accent3"/>
                </a:solidFill>
              </a:rPr>
              <a:t>targethiv.org/ace</a:t>
            </a:r>
            <a:endParaRPr lang="en-US" dirty="0"/>
          </a:p>
          <a:p>
            <a:pPr marL="0" indent="0">
              <a:spcBef>
                <a:spcPts val="0"/>
              </a:spcBef>
              <a:spcAft>
                <a:spcPts val="600"/>
              </a:spcAft>
              <a:buNone/>
            </a:pPr>
            <a:r>
              <a:rPr lang="en-US" dirty="0"/>
              <a:t>Sign up for our mailing list, download</a:t>
            </a:r>
          </a:p>
          <a:p>
            <a:pPr marL="0" indent="0">
              <a:spcBef>
                <a:spcPts val="0"/>
              </a:spcBef>
              <a:spcAft>
                <a:spcPts val="600"/>
              </a:spcAft>
              <a:buNone/>
            </a:pPr>
            <a:r>
              <a:rPr lang="en-US" dirty="0"/>
              <a:t>tools and resources, and more.</a:t>
            </a:r>
          </a:p>
          <a:p>
            <a:pPr marL="0" indent="0">
              <a:spcBef>
                <a:spcPts val="0"/>
              </a:spcBef>
              <a:spcAft>
                <a:spcPts val="600"/>
              </a:spcAft>
              <a:buNone/>
            </a:pPr>
            <a:endParaRPr lang="en-US" dirty="0"/>
          </a:p>
          <a:p>
            <a:pPr marL="0" indent="0">
              <a:spcBef>
                <a:spcPts val="0"/>
              </a:spcBef>
              <a:spcAft>
                <a:spcPts val="600"/>
              </a:spcAft>
              <a:buNone/>
            </a:pPr>
            <a:r>
              <a:rPr lang="en-US" dirty="0"/>
              <a:t>Contact Us</a:t>
            </a:r>
          </a:p>
          <a:p>
            <a:pPr marL="0" indent="0">
              <a:spcBef>
                <a:spcPts val="0"/>
              </a:spcBef>
              <a:spcAft>
                <a:spcPts val="600"/>
              </a:spcAft>
              <a:buNone/>
            </a:pPr>
            <a:r>
              <a:rPr lang="en-US" b="1" dirty="0">
                <a:solidFill>
                  <a:schemeClr val="accent3"/>
                </a:solidFill>
              </a:rPr>
              <a:t>acetacenter@jsi.com</a:t>
            </a:r>
          </a:p>
        </p:txBody>
      </p:sp>
    </p:spTree>
    <p:extLst>
      <p:ext uri="{BB962C8B-B14F-4D97-AF65-F5344CB8AC3E}">
        <p14:creationId xmlns:p14="http://schemas.microsoft.com/office/powerpoint/2010/main" val="2494040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9571" y="55489"/>
            <a:ext cx="11473902" cy="914400"/>
          </a:xfrm>
        </p:spPr>
        <p:txBody>
          <a:bodyPr>
            <a:noAutofit/>
          </a:bodyPr>
          <a:lstStyle/>
          <a:p>
            <a:r>
              <a:rPr lang="en-US" dirty="0"/>
              <a:t>Contact Information </a:t>
            </a:r>
          </a:p>
        </p:txBody>
      </p:sp>
      <p:sp>
        <p:nvSpPr>
          <p:cNvPr id="6" name="Content Placeholder 5"/>
          <p:cNvSpPr>
            <a:spLocks noGrp="1"/>
          </p:cNvSpPr>
          <p:nvPr>
            <p:ph idx="1"/>
          </p:nvPr>
        </p:nvSpPr>
        <p:spPr>
          <a:xfrm>
            <a:off x="692443" y="1532554"/>
            <a:ext cx="5542579" cy="3910013"/>
          </a:xfrm>
        </p:spPr>
        <p:txBody>
          <a:bodyPr>
            <a:normAutofit fontScale="62500" lnSpcReduction="20000"/>
          </a:bodyPr>
          <a:lstStyle/>
          <a:p>
            <a:pPr marL="0" indent="0">
              <a:buNone/>
            </a:pPr>
            <a:r>
              <a:rPr lang="en-US" sz="3200" b="1" dirty="0">
                <a:solidFill>
                  <a:srgbClr val="800000"/>
                </a:solidFill>
              </a:rPr>
              <a:t>Andrea Jackson, DrPH, MPH</a:t>
            </a:r>
          </a:p>
          <a:p>
            <a:pPr marL="0" indent="0">
              <a:buNone/>
            </a:pPr>
            <a:r>
              <a:rPr lang="en-US" sz="3200" b="1" dirty="0">
                <a:solidFill>
                  <a:srgbClr val="800000"/>
                </a:solidFill>
              </a:rPr>
              <a:t>Division of Policy and Data</a:t>
            </a:r>
          </a:p>
          <a:p>
            <a:pPr marL="0" indent="0">
              <a:buNone/>
            </a:pPr>
            <a:r>
              <a:rPr lang="en-US" sz="3200" b="1" dirty="0">
                <a:solidFill>
                  <a:srgbClr val="800000"/>
                </a:solidFill>
              </a:rPr>
              <a:t>HIV/AIDS Bureau (HAB)</a:t>
            </a:r>
          </a:p>
          <a:p>
            <a:pPr marL="0" indent="0">
              <a:buNone/>
            </a:pPr>
            <a:r>
              <a:rPr lang="en-US" sz="3200" b="1" dirty="0">
                <a:solidFill>
                  <a:srgbClr val="800000"/>
                </a:solidFill>
              </a:rPr>
              <a:t>Health Resources and Services Administration (HRSA)</a:t>
            </a:r>
          </a:p>
          <a:p>
            <a:pPr marL="0" indent="0">
              <a:buNone/>
            </a:pPr>
            <a:r>
              <a:rPr lang="en-US" sz="3200" b="1" dirty="0">
                <a:solidFill>
                  <a:srgbClr val="800000"/>
                </a:solidFill>
              </a:rPr>
              <a:t>Email: </a:t>
            </a:r>
            <a:r>
              <a:rPr lang="en-US" sz="3200" b="1" dirty="0">
                <a:solidFill>
                  <a:srgbClr val="800000"/>
                </a:solidFill>
                <a:hlinkClick r:id="rId3"/>
              </a:rPr>
              <a:t>AJackson1@hrsa.gov</a:t>
            </a:r>
            <a:r>
              <a:rPr lang="en-US" sz="3200" b="1" dirty="0">
                <a:solidFill>
                  <a:srgbClr val="800000"/>
                </a:solidFill>
              </a:rPr>
              <a:t> </a:t>
            </a:r>
          </a:p>
          <a:p>
            <a:pPr marL="0" indent="0">
              <a:buNone/>
            </a:pPr>
            <a:endParaRPr lang="en-US" sz="3200" b="1" dirty="0">
              <a:solidFill>
                <a:srgbClr val="800000"/>
              </a:solidFill>
            </a:endParaRPr>
          </a:p>
          <a:p>
            <a:pPr marL="0" indent="0">
              <a:buNone/>
            </a:pPr>
            <a:r>
              <a:rPr lang="en-US" sz="3200" b="1" dirty="0">
                <a:solidFill>
                  <a:srgbClr val="800000"/>
                </a:solidFill>
              </a:rPr>
              <a:t>John “JJ” Jackson MA, NCC, LGPC </a:t>
            </a:r>
          </a:p>
          <a:p>
            <a:pPr marL="0" indent="0">
              <a:buNone/>
            </a:pPr>
            <a:r>
              <a:rPr lang="en-US" sz="3200" b="1" dirty="0">
                <a:solidFill>
                  <a:srgbClr val="800000"/>
                </a:solidFill>
              </a:rPr>
              <a:t>Division of State HIV/AIDS Programs </a:t>
            </a:r>
          </a:p>
          <a:p>
            <a:pPr marL="0" indent="0">
              <a:buNone/>
            </a:pPr>
            <a:r>
              <a:rPr lang="en-US" sz="3200" b="1" dirty="0">
                <a:solidFill>
                  <a:srgbClr val="800000"/>
                </a:solidFill>
              </a:rPr>
              <a:t>HIV/AIDS Bureau (HAB)</a:t>
            </a:r>
          </a:p>
          <a:p>
            <a:pPr marL="0" indent="0">
              <a:buNone/>
            </a:pPr>
            <a:r>
              <a:rPr lang="en-US" sz="3200" b="1" dirty="0">
                <a:solidFill>
                  <a:srgbClr val="800000"/>
                </a:solidFill>
              </a:rPr>
              <a:t>Health Resources and Services Administration (HRSA)</a:t>
            </a:r>
          </a:p>
          <a:p>
            <a:pPr marL="0" indent="0">
              <a:buNone/>
            </a:pPr>
            <a:r>
              <a:rPr lang="en-US" sz="3200" b="1" dirty="0">
                <a:solidFill>
                  <a:srgbClr val="800000"/>
                </a:solidFill>
              </a:rPr>
              <a:t>Email: </a:t>
            </a:r>
            <a:r>
              <a:rPr lang="en-US" sz="3200" b="1" dirty="0">
                <a:solidFill>
                  <a:srgbClr val="800000"/>
                </a:solidFill>
                <a:hlinkClick r:id="rId3"/>
              </a:rPr>
              <a:t>JJackson1@hrsa.gov</a:t>
            </a:r>
            <a:r>
              <a:rPr lang="en-US" sz="3200" b="1" dirty="0">
                <a:solidFill>
                  <a:srgbClr val="800000"/>
                </a:solidFill>
              </a:rPr>
              <a:t> </a:t>
            </a:r>
          </a:p>
          <a:p>
            <a:pPr marL="0" indent="0">
              <a:buNone/>
            </a:pPr>
            <a:endParaRPr lang="en-US" sz="3200" b="1" dirty="0">
              <a:solidFill>
                <a:srgbClr val="800000"/>
              </a:solidFill>
            </a:endParaRPr>
          </a:p>
        </p:txBody>
      </p:sp>
      <p:sp>
        <p:nvSpPr>
          <p:cNvPr id="4" name="Slide Number Placeholder 5"/>
          <p:cNvSpPr txBox="1">
            <a:spLocks/>
          </p:cNvSpPr>
          <p:nvPr/>
        </p:nvSpPr>
        <p:spPr>
          <a:xfrm>
            <a:off x="9272016" y="6492240"/>
            <a:ext cx="2743200" cy="381000"/>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1">
            <a:extLst>
              <a:ext uri="{FF2B5EF4-FFF2-40B4-BE49-F238E27FC236}">
                <a16:creationId xmlns:a16="http://schemas.microsoft.com/office/drawing/2014/main" id="{8952E310-3D82-418F-A534-CFB4C19B48C5}"/>
              </a:ext>
            </a:extLst>
          </p:cNvPr>
          <p:cNvSpPr txBox="1">
            <a:spLocks/>
          </p:cNvSpPr>
          <p:nvPr/>
        </p:nvSpPr>
        <p:spPr>
          <a:xfrm>
            <a:off x="6719887" y="1195387"/>
            <a:ext cx="4748213" cy="751429"/>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F4D7B"/>
                </a:solidFill>
                <a:effectLst/>
                <a:uLnTx/>
                <a:uFillTx/>
                <a:latin typeface="Calibri" panose="020F0502020204030204"/>
                <a:ea typeface="+mj-ea"/>
                <a:cs typeface="+mj-cs"/>
              </a:rPr>
              <a:t>Connect with HRSA</a:t>
            </a:r>
          </a:p>
        </p:txBody>
      </p:sp>
      <p:sp>
        <p:nvSpPr>
          <p:cNvPr id="5" name="Rectangle 4"/>
          <p:cNvSpPr/>
          <p:nvPr/>
        </p:nvSpPr>
        <p:spPr>
          <a:xfrm>
            <a:off x="5772150" y="2109787"/>
            <a:ext cx="6096000" cy="954107"/>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Learn more about our agency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0563C1"/>
                </a:solidFill>
                <a:effectLst/>
                <a:uLnTx/>
                <a:uFill>
                  <a:solidFill>
                    <a:srgbClr val="0563C1"/>
                  </a:solidFill>
                </a:uFill>
                <a:latin typeface="Calibri" panose="020F0502020204030204"/>
                <a:ea typeface="+mn-ea"/>
                <a:cs typeface="+mn-cs"/>
                <a:sym typeface="Calibri"/>
                <a:hlinkClick r:id="rId4"/>
              </a:rPr>
              <a:t>www.HRSA.gov</a:t>
            </a:r>
            <a:endParaRPr kumimoji="0" lang="en-US" sz="2800" b="0" i="0" u="sng" strike="noStrike" kern="1200" cap="none" spc="0" normalizeH="0" baseline="0" noProof="0" dirty="0">
              <a:ln>
                <a:noFill/>
              </a:ln>
              <a:solidFill>
                <a:srgbClr val="0563C1"/>
              </a:solidFill>
              <a:effectLst/>
              <a:uLnTx/>
              <a:uFill>
                <a:solidFill>
                  <a:srgbClr val="0563C1"/>
                </a:solidFill>
              </a:uFill>
              <a:latin typeface="Calibri" panose="020F0502020204030204"/>
              <a:ea typeface="+mn-ea"/>
              <a:cs typeface="+mn-cs"/>
              <a:sym typeface="Calibri"/>
            </a:endParaRPr>
          </a:p>
        </p:txBody>
      </p:sp>
      <p:sp>
        <p:nvSpPr>
          <p:cNvPr id="8" name="Rectangle 7"/>
          <p:cNvSpPr/>
          <p:nvPr/>
        </p:nvSpPr>
        <p:spPr>
          <a:xfrm>
            <a:off x="7457374" y="3190755"/>
            <a:ext cx="424609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Sign up for the HRSA eNews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quot;&quot;">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9887" y="3242338"/>
            <a:ext cx="737487" cy="490447"/>
          </a:xfrm>
          <a:prstGeom prst="rect">
            <a:avLst/>
          </a:prstGeom>
        </p:spPr>
      </p:pic>
      <p:sp>
        <p:nvSpPr>
          <p:cNvPr id="10" name="Rectangle 9"/>
          <p:cNvSpPr/>
          <p:nvPr/>
        </p:nvSpPr>
        <p:spPr>
          <a:xfrm>
            <a:off x="8116271" y="3899028"/>
            <a:ext cx="208537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FOLLOW US: </a:t>
            </a:r>
          </a:p>
        </p:txBody>
      </p:sp>
      <p:grpSp>
        <p:nvGrpSpPr>
          <p:cNvPr id="11" name="Group 10" descr="Social Media Icons&#10;"/>
          <p:cNvGrpSpPr/>
          <p:nvPr/>
        </p:nvGrpSpPr>
        <p:grpSpPr>
          <a:xfrm>
            <a:off x="6794727" y="4577167"/>
            <a:ext cx="4598531" cy="797995"/>
            <a:chOff x="3799084" y="5111968"/>
            <a:chExt cx="4598531" cy="797995"/>
          </a:xfrm>
        </p:grpSpPr>
        <p:pic>
          <p:nvPicPr>
            <p:cNvPr id="12" name="Picture 11" descr="Facebook">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9084" y="5117474"/>
              <a:ext cx="781093" cy="781093"/>
            </a:xfrm>
            <a:prstGeom prst="rect">
              <a:avLst/>
            </a:prstGeom>
          </p:spPr>
        </p:pic>
        <p:pic>
          <p:nvPicPr>
            <p:cNvPr id="13" name="Picture 12" descr="Twitter">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5581" y="5113531"/>
              <a:ext cx="777240" cy="777240"/>
            </a:xfrm>
            <a:prstGeom prst="rect">
              <a:avLst/>
            </a:prstGeom>
          </p:spPr>
        </p:pic>
        <p:pic>
          <p:nvPicPr>
            <p:cNvPr id="14" name="Picture 13" descr="Instagram">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9646" y="5119224"/>
              <a:ext cx="786290" cy="785036"/>
            </a:xfrm>
            <a:prstGeom prst="rect">
              <a:avLst/>
            </a:prstGeom>
          </p:spPr>
        </p:pic>
        <p:pic>
          <p:nvPicPr>
            <p:cNvPr id="15" name="Picture 14" descr="Instagram">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9254" y="5124834"/>
              <a:ext cx="786384" cy="785129"/>
            </a:xfrm>
            <a:prstGeom prst="rect">
              <a:avLst/>
            </a:prstGeom>
          </p:spPr>
        </p:pic>
        <p:pic>
          <p:nvPicPr>
            <p:cNvPr id="16" name="Picture 15" descr="YouTube">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12580" y="5111968"/>
              <a:ext cx="785035" cy="785035"/>
            </a:xfrm>
            <a:prstGeom prst="rect">
              <a:avLst/>
            </a:prstGeom>
          </p:spPr>
        </p:pic>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46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66801" y="5337175"/>
            <a:ext cx="6965949" cy="1208088"/>
          </a:xfrm>
        </p:spPr>
        <p:txBody>
          <a:bodyPr>
            <a:normAutofit/>
          </a:bodyPr>
          <a:lstStyle/>
          <a:p>
            <a:r>
              <a:rPr lang="en-US" dirty="0"/>
              <a:t>Presentation for ANAC</a:t>
            </a:r>
          </a:p>
          <a:p>
            <a:r>
              <a:rPr lang="en-US" dirty="0"/>
              <a:t>December 13, 2022</a:t>
            </a:r>
          </a:p>
        </p:txBody>
      </p:sp>
      <p:sp>
        <p:nvSpPr>
          <p:cNvPr id="6" name="Text Placeholder 5"/>
          <p:cNvSpPr>
            <a:spLocks noGrp="1"/>
          </p:cNvSpPr>
          <p:nvPr>
            <p:ph type="body" sz="quarter" idx="11"/>
          </p:nvPr>
        </p:nvSpPr>
        <p:spPr>
          <a:xfrm>
            <a:off x="1066801" y="1224642"/>
            <a:ext cx="8109856" cy="3739243"/>
          </a:xfrm>
        </p:spPr>
        <p:txBody>
          <a:bodyPr/>
          <a:lstStyle/>
          <a:p>
            <a:pPr>
              <a:lnSpc>
                <a:spcPct val="100000"/>
              </a:lnSpc>
              <a:spcBef>
                <a:spcPts val="0"/>
              </a:spcBef>
            </a:pPr>
            <a:r>
              <a:rPr lang="en-US" dirty="0"/>
              <a:t>Medicare Enrollment and Coverage for RWHAP Clients</a:t>
            </a:r>
          </a:p>
          <a:p>
            <a:pPr>
              <a:lnSpc>
                <a:spcPct val="100000"/>
              </a:lnSpc>
              <a:spcBef>
                <a:spcPts val="0"/>
              </a:spcBef>
            </a:pPr>
            <a:endParaRPr lang="en-US" dirty="0"/>
          </a:p>
          <a:p>
            <a:pPr>
              <a:lnSpc>
                <a:spcPct val="100000"/>
              </a:lnSpc>
              <a:spcBef>
                <a:spcPts val="0"/>
              </a:spcBef>
            </a:pPr>
            <a:r>
              <a:rPr lang="en-US" sz="2800" dirty="0"/>
              <a:t>Liesl Lu, MS</a:t>
            </a:r>
          </a:p>
          <a:p>
            <a:pPr>
              <a:lnSpc>
                <a:spcPct val="100000"/>
              </a:lnSpc>
              <a:spcBef>
                <a:spcPts val="0"/>
              </a:spcBef>
            </a:pPr>
            <a:r>
              <a:rPr lang="en-US" sz="2800" dirty="0"/>
              <a:t>Christine Luong, MPH</a:t>
            </a:r>
          </a:p>
        </p:txBody>
      </p:sp>
    </p:spTree>
    <p:extLst>
      <p:ext uri="{BB962C8B-B14F-4D97-AF65-F5344CB8AC3E}">
        <p14:creationId xmlns:p14="http://schemas.microsoft.com/office/powerpoint/2010/main" val="2440273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0519" y="5980504"/>
            <a:ext cx="10515600" cy="1325563"/>
          </a:xfrm>
        </p:spPr>
        <p:txBody>
          <a:bodyPr>
            <a:normAutofit/>
          </a:bodyPr>
          <a:lstStyle/>
          <a:p>
            <a:r>
              <a:rPr lang="en-US" sz="100" dirty="0">
                <a:solidFill>
                  <a:schemeClr val="bg1"/>
                </a:solidFill>
              </a:rPr>
              <a:t>Today’s presenters</a:t>
            </a:r>
          </a:p>
        </p:txBody>
      </p:sp>
      <p:sp>
        <p:nvSpPr>
          <p:cNvPr id="14" name="TextBox 13"/>
          <p:cNvSpPr txBox="1"/>
          <p:nvPr/>
        </p:nvSpPr>
        <p:spPr>
          <a:xfrm>
            <a:off x="3627210" y="1963304"/>
            <a:ext cx="1115139" cy="76944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Liesl Lu</a:t>
            </a:r>
          </a:p>
        </p:txBody>
      </p:sp>
      <p:sp>
        <p:nvSpPr>
          <p:cNvPr id="8" name="TextBox 7"/>
          <p:cNvSpPr txBox="1"/>
          <p:nvPr/>
        </p:nvSpPr>
        <p:spPr>
          <a:xfrm>
            <a:off x="2922839" y="5000564"/>
            <a:ext cx="2511188" cy="9541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Senior Technical Advisor,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ACE TA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Senior Consultant, JSI</a:t>
            </a:r>
          </a:p>
        </p:txBody>
      </p:sp>
      <p:sp>
        <p:nvSpPr>
          <p:cNvPr id="17" name="TextBox 16"/>
          <p:cNvSpPr txBox="1"/>
          <p:nvPr/>
        </p:nvSpPr>
        <p:spPr>
          <a:xfrm>
            <a:off x="6855600" y="1963305"/>
            <a:ext cx="2047875" cy="76944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Christine Luong</a:t>
            </a:r>
          </a:p>
        </p:txBody>
      </p:sp>
      <p:sp>
        <p:nvSpPr>
          <p:cNvPr id="12" name="TextBox 11"/>
          <p:cNvSpPr txBox="1"/>
          <p:nvPr/>
        </p:nvSpPr>
        <p:spPr>
          <a:xfrm>
            <a:off x="6390099" y="5026397"/>
            <a:ext cx="2978875" cy="95410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Research &amp; Policy Associate, ACE TA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Consultant, JSI</a:t>
            </a:r>
          </a:p>
        </p:txBody>
      </p:sp>
      <p:pic>
        <p:nvPicPr>
          <p:cNvPr id="6" name="Picture Placeholder 5" descr="Image of speake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a:xfrm>
            <a:off x="6953935" y="2953968"/>
            <a:ext cx="1851207" cy="1851207"/>
          </a:xfrm>
        </p:spPr>
      </p:pic>
      <p:pic>
        <p:nvPicPr>
          <p:cNvPr id="4" name="Picture Placeholder 3"/>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a:stretch>
            <a:fillRect/>
          </a:stretch>
        </p:blipFill>
        <p:spPr>
          <a:xfrm>
            <a:off x="3252788" y="2941638"/>
            <a:ext cx="1851025" cy="1851025"/>
          </a:xfrm>
        </p:spPr>
      </p:pic>
    </p:spTree>
    <p:extLst>
      <p:ext uri="{BB962C8B-B14F-4D97-AF65-F5344CB8AC3E}">
        <p14:creationId xmlns:p14="http://schemas.microsoft.com/office/powerpoint/2010/main" val="256636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39">
            <a:extLst>
              <a:ext uri="{FF2B5EF4-FFF2-40B4-BE49-F238E27FC236}">
                <a16:creationId xmlns:a16="http://schemas.microsoft.com/office/drawing/2014/main" id="{5F80EED8-FF6E-FC45-854B-D58C370FD83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22282" y="1812299"/>
            <a:ext cx="772653" cy="772653"/>
          </a:xfrm>
          <a:prstGeom prst="rect">
            <a:avLst/>
          </a:prstGeom>
        </p:spPr>
      </p:pic>
      <p:pic>
        <p:nvPicPr>
          <p:cNvPr id="15" name="Graphic 43">
            <a:extLst>
              <a:ext uri="{FF2B5EF4-FFF2-40B4-BE49-F238E27FC236}">
                <a16:creationId xmlns:a16="http://schemas.microsoft.com/office/drawing/2014/main" id="{2ECA83D6-3E26-764B-9656-81B9749A59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98028" y="3103135"/>
            <a:ext cx="688913" cy="688913"/>
          </a:xfrm>
          <a:prstGeom prst="rect">
            <a:avLst/>
          </a:prstGeom>
        </p:spPr>
      </p:pic>
      <p:sp>
        <p:nvSpPr>
          <p:cNvPr id="26" name="Text Placeholder 25">
            <a:extLst>
              <a:ext uri="{FF2B5EF4-FFF2-40B4-BE49-F238E27FC236}">
                <a16:creationId xmlns:a16="http://schemas.microsoft.com/office/drawing/2014/main" id="{ACD91E0A-73B9-1B49-8C06-ECDBC7FA6084}"/>
              </a:ext>
            </a:extLst>
          </p:cNvPr>
          <p:cNvSpPr>
            <a:spLocks noGrp="1"/>
          </p:cNvSpPr>
          <p:nvPr>
            <p:ph type="body" sz="quarter" idx="15"/>
          </p:nvPr>
        </p:nvSpPr>
        <p:spPr>
          <a:xfrm>
            <a:off x="5150783" y="1897533"/>
            <a:ext cx="1583401" cy="673733"/>
          </a:xfrm>
        </p:spPr>
        <p:txBody>
          <a:bodyPr/>
          <a:lstStyle/>
          <a:p>
            <a:pPr>
              <a:lnSpc>
                <a:spcPct val="100000"/>
              </a:lnSpc>
            </a:pPr>
            <a:r>
              <a:rPr lang="en-US" dirty="0">
                <a:ea typeface="Roboto" panose="02000000000000000000" pitchFamily="2" charset="0"/>
              </a:rPr>
              <a:t>Enrollment Challenges</a:t>
            </a:r>
          </a:p>
        </p:txBody>
      </p:sp>
      <p:sp>
        <p:nvSpPr>
          <p:cNvPr id="31" name="Text Placeholder 30">
            <a:extLst>
              <a:ext uri="{FF2B5EF4-FFF2-40B4-BE49-F238E27FC236}">
                <a16:creationId xmlns:a16="http://schemas.microsoft.com/office/drawing/2014/main" id="{8EFEE210-C8FA-794D-AE42-3AFB6958370A}"/>
              </a:ext>
            </a:extLst>
          </p:cNvPr>
          <p:cNvSpPr>
            <a:spLocks noGrp="1"/>
          </p:cNvSpPr>
          <p:nvPr>
            <p:ph type="body" sz="quarter" idx="16"/>
          </p:nvPr>
        </p:nvSpPr>
        <p:spPr>
          <a:xfrm>
            <a:off x="2695100" y="4300913"/>
            <a:ext cx="2145763" cy="688252"/>
          </a:xfrm>
        </p:spPr>
        <p:txBody>
          <a:bodyPr>
            <a:noAutofit/>
          </a:bodyPr>
          <a:lstStyle/>
          <a:p>
            <a:pPr>
              <a:lnSpc>
                <a:spcPct val="100000"/>
              </a:lnSpc>
            </a:pPr>
            <a:r>
              <a:rPr lang="en-US" dirty="0">
                <a:ea typeface="Roboto" panose="02000000000000000000" pitchFamily="2" charset="0"/>
              </a:rPr>
              <a:t>Best Practices and Enrollment Support</a:t>
            </a:r>
            <a:endParaRPr lang="en-US" dirty="0"/>
          </a:p>
        </p:txBody>
      </p:sp>
      <p:sp>
        <p:nvSpPr>
          <p:cNvPr id="32" name="Text Placeholder 31">
            <a:extLst>
              <a:ext uri="{FF2B5EF4-FFF2-40B4-BE49-F238E27FC236}">
                <a16:creationId xmlns:a16="http://schemas.microsoft.com/office/drawing/2014/main" id="{6C742CCE-2155-1B4C-917D-BCC81AA2B99E}"/>
              </a:ext>
            </a:extLst>
          </p:cNvPr>
          <p:cNvSpPr>
            <a:spLocks noGrp="1"/>
          </p:cNvSpPr>
          <p:nvPr>
            <p:ph type="body" sz="quarter" idx="17"/>
          </p:nvPr>
        </p:nvSpPr>
        <p:spPr>
          <a:xfrm>
            <a:off x="7622917" y="4304992"/>
            <a:ext cx="1176330" cy="684173"/>
          </a:xfrm>
        </p:spPr>
        <p:txBody>
          <a:bodyPr anchor="t">
            <a:noAutofit/>
          </a:bodyPr>
          <a:lstStyle/>
          <a:p>
            <a:pPr>
              <a:lnSpc>
                <a:spcPct val="100000"/>
              </a:lnSpc>
              <a:spcBef>
                <a:spcPts val="0"/>
              </a:spcBef>
            </a:pPr>
            <a:r>
              <a:rPr lang="en-US" dirty="0">
                <a:ea typeface="Roboto" panose="02000000000000000000" pitchFamily="2" charset="0"/>
              </a:rPr>
              <a:t>Financial </a:t>
            </a:r>
          </a:p>
          <a:p>
            <a:pPr>
              <a:lnSpc>
                <a:spcPct val="100000"/>
              </a:lnSpc>
              <a:spcBef>
                <a:spcPts val="0"/>
              </a:spcBef>
            </a:pPr>
            <a:r>
              <a:rPr lang="en-US" dirty="0">
                <a:ea typeface="Roboto" panose="02000000000000000000" pitchFamily="2" charset="0"/>
              </a:rPr>
              <a:t>Help</a:t>
            </a:r>
          </a:p>
          <a:p>
            <a:pPr>
              <a:spcBef>
                <a:spcPts val="0"/>
              </a:spcBef>
            </a:pP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1328" y="2850938"/>
            <a:ext cx="1193309" cy="119330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4208" y="2850938"/>
            <a:ext cx="1253748" cy="1253748"/>
          </a:xfrm>
          <a:prstGeom prst="rect">
            <a:avLst/>
          </a:prstGeom>
        </p:spPr>
      </p:pic>
    </p:spTree>
    <p:extLst>
      <p:ext uri="{BB962C8B-B14F-4D97-AF65-F5344CB8AC3E}">
        <p14:creationId xmlns:p14="http://schemas.microsoft.com/office/powerpoint/2010/main" val="30994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ntrolsInc-PP_slide3.jpg">
            <a:extLst>
              <a:ext uri="{FF2B5EF4-FFF2-40B4-BE49-F238E27FC236}">
                <a16:creationId xmlns:a16="http://schemas.microsoft.com/office/drawing/2014/main" id="{14551AB1-F68B-5BA7-CB74-68A3E8214E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9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ANAC-logo-RGB.png">
            <a:extLst>
              <a:ext uri="{FF2B5EF4-FFF2-40B4-BE49-F238E27FC236}">
                <a16:creationId xmlns:a16="http://schemas.microsoft.com/office/drawing/2014/main" id="{47B897DC-9285-576A-C4A4-53AB29028A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39692" y="5856094"/>
            <a:ext cx="20145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2">
            <a:extLst>
              <a:ext uri="{FF2B5EF4-FFF2-40B4-BE49-F238E27FC236}">
                <a16:creationId xmlns:a16="http://schemas.microsoft.com/office/drawing/2014/main" id="{267B15DA-F8A8-E6B1-F4B6-79EC85E90BD7}"/>
              </a:ext>
            </a:extLst>
          </p:cNvPr>
          <p:cNvSpPr>
            <a:spLocks noGrp="1"/>
          </p:cNvSpPr>
          <p:nvPr>
            <p:ph type="title"/>
          </p:nvPr>
        </p:nvSpPr>
        <p:spPr>
          <a:xfrm>
            <a:off x="1013231" y="290397"/>
            <a:ext cx="10515600" cy="1325563"/>
          </a:xfrm>
        </p:spPr>
        <p:txBody>
          <a:bodyPr>
            <a:normAutofit/>
          </a:bodyPr>
          <a:lstStyle/>
          <a:p>
            <a:pPr algn="ctr" eaLnBrk="1" hangingPunct="1"/>
            <a:r>
              <a:rPr lang="en-US" altLang="en-US" sz="3300" b="1" dirty="0">
                <a:solidFill>
                  <a:schemeClr val="accent1">
                    <a:lumMod val="75000"/>
                  </a:schemeClr>
                </a:solidFill>
              </a:rPr>
              <a:t>Nursing Continuing Professional Development (NCPD)</a:t>
            </a:r>
          </a:p>
        </p:txBody>
      </p:sp>
      <p:sp>
        <p:nvSpPr>
          <p:cNvPr id="25604" name="Content Placeholder 3">
            <a:extLst>
              <a:ext uri="{FF2B5EF4-FFF2-40B4-BE49-F238E27FC236}">
                <a16:creationId xmlns:a16="http://schemas.microsoft.com/office/drawing/2014/main" id="{E4CAF04B-D690-ED30-96E7-943927443CC8}"/>
              </a:ext>
            </a:extLst>
          </p:cNvPr>
          <p:cNvSpPr>
            <a:spLocks noGrp="1"/>
          </p:cNvSpPr>
          <p:nvPr>
            <p:ph idx="1"/>
          </p:nvPr>
        </p:nvSpPr>
        <p:spPr>
          <a:xfrm>
            <a:off x="1791778" y="1793394"/>
            <a:ext cx="9255247" cy="1889919"/>
          </a:xfrm>
        </p:spPr>
        <p:txBody>
          <a:bodyPr>
            <a:normAutofit fontScale="25000" lnSpcReduction="20000"/>
          </a:bodyPr>
          <a:lstStyle/>
          <a:p>
            <a:pPr marL="0" indent="0" algn="ctr">
              <a:spcBef>
                <a:spcPct val="0"/>
              </a:spcBef>
              <a:buNone/>
            </a:pPr>
            <a:endParaRPr lang="en-US" altLang="en-US" sz="1500" dirty="0">
              <a:cs typeface="Times New Roman" panose="02020603050405020304" pitchFamily="18" charset="0"/>
            </a:endParaRPr>
          </a:p>
          <a:p>
            <a:pPr marL="0" indent="0">
              <a:buNone/>
            </a:pPr>
            <a:r>
              <a:rPr lang="en-US" altLang="en-US" sz="9600" dirty="0">
                <a:cs typeface="Times New Roman" panose="02020603050405020304" pitchFamily="18" charset="0"/>
              </a:rPr>
              <a:t>To receive a certificate of completion, attendees must: </a:t>
            </a:r>
          </a:p>
          <a:p>
            <a:r>
              <a:rPr lang="en-US" altLang="en-US" sz="9600" dirty="0">
                <a:cs typeface="Times New Roman" panose="02020603050405020304" pitchFamily="18" charset="0"/>
              </a:rPr>
              <a:t>Be registered to attend</a:t>
            </a:r>
          </a:p>
          <a:p>
            <a:r>
              <a:rPr lang="en-US" altLang="en-US" sz="9600" dirty="0">
                <a:cs typeface="Times New Roman" panose="02020603050405020304" pitchFamily="18" charset="0"/>
              </a:rPr>
              <a:t>View today’s webinar presentation </a:t>
            </a:r>
          </a:p>
          <a:p>
            <a:r>
              <a:rPr lang="en-US" altLang="en-US" sz="9600" dirty="0">
                <a:cs typeface="Times New Roman" panose="02020603050405020304" pitchFamily="18" charset="0"/>
              </a:rPr>
              <a:t>Complete the online, post-activity evaluation. You will receive a link to the evaluation by email.</a:t>
            </a:r>
          </a:p>
          <a:p>
            <a:pPr marL="0" indent="0">
              <a:buFont typeface="Symbol" panose="05050102010706020507" pitchFamily="18" charset="2"/>
              <a:buChar char=""/>
            </a:pPr>
            <a:endParaRPr lang="en-US" altLang="en-US" sz="9600" b="1" dirty="0">
              <a:cs typeface="Times New Roman" panose="02020603050405020304" pitchFamily="18" charset="0"/>
            </a:endParaRPr>
          </a:p>
          <a:p>
            <a:pPr marL="0" indent="0">
              <a:buNone/>
            </a:pPr>
            <a:r>
              <a:rPr lang="en-US" altLang="en-US" sz="9600" b="1" dirty="0">
                <a:cs typeface="Times New Roman" panose="02020603050405020304" pitchFamily="18" charset="0"/>
              </a:rPr>
              <a:t>          The deadline to claim contact hours is December 31, 2022.</a:t>
            </a:r>
          </a:p>
          <a:p>
            <a:pPr marL="0" indent="0">
              <a:spcAft>
                <a:spcPts val="450"/>
              </a:spcAft>
              <a:buNone/>
            </a:pPr>
            <a:endParaRPr lang="en-US" altLang="en-US" sz="700" dirty="0">
              <a:cs typeface="Times New Roman" panose="02020603050405020304" pitchFamily="18" charset="0"/>
            </a:endParaRPr>
          </a:p>
          <a:p>
            <a:pPr marL="0" indent="0" algn="ctr">
              <a:spcAft>
                <a:spcPts val="450"/>
              </a:spcAft>
              <a:buNone/>
            </a:pPr>
            <a:r>
              <a:rPr lang="en-US" altLang="en-US" dirty="0">
                <a:cs typeface="Times New Roman" panose="02020603050405020304" pitchFamily="18" charset="0"/>
              </a:rPr>
              <a:t>               </a:t>
            </a:r>
            <a:br>
              <a:rPr lang="en-US" altLang="en-US" dirty="0">
                <a:cs typeface="Times New Roman" panose="02020603050405020304" pitchFamily="18" charset="0"/>
              </a:rPr>
            </a:br>
            <a:r>
              <a:rPr lang="en-US" altLang="en-US" dirty="0">
                <a:cs typeface="Times New Roman" panose="02020603050405020304" pitchFamily="18" charset="0"/>
              </a:rPr>
              <a:t>             </a:t>
            </a:r>
          </a:p>
          <a:p>
            <a:pPr marL="0" indent="0" algn="ctr">
              <a:spcAft>
                <a:spcPts val="450"/>
              </a:spcAft>
              <a:buNone/>
            </a:pPr>
            <a:endParaRPr lang="en-US" altLang="en-US" sz="1800" dirty="0">
              <a:cs typeface="Times New Roman" panose="02020603050405020304" pitchFamily="18" charset="0"/>
            </a:endParaRPr>
          </a:p>
          <a:p>
            <a:pPr marL="0" indent="0" algn="ctr">
              <a:spcAft>
                <a:spcPts val="450"/>
              </a:spcAft>
              <a:buNone/>
            </a:pPr>
            <a:endParaRPr lang="en-US" altLang="en-US" dirty="0">
              <a:cs typeface="Times New Roman" panose="02020603050405020304" pitchFamily="18" charset="0"/>
            </a:endParaRPr>
          </a:p>
          <a:p>
            <a:pPr marL="0" indent="0">
              <a:spcAft>
                <a:spcPts val="450"/>
              </a:spcAft>
              <a:buNone/>
            </a:pPr>
            <a:endParaRPr lang="en-US" altLang="en-US" sz="2000" dirty="0">
              <a:solidFill>
                <a:srgbClr val="000000"/>
              </a:solidFill>
              <a:latin typeface="Lucida Sans" panose="020B0602030504020204" pitchFamily="34" charset="0"/>
            </a:endParaRPr>
          </a:p>
          <a:p>
            <a:pPr marL="0" indent="0">
              <a:buNone/>
            </a:pPr>
            <a:endParaRPr lang="en-US" altLang="en-US" sz="2100" dirty="0"/>
          </a:p>
        </p:txBody>
      </p:sp>
      <p:sp>
        <p:nvSpPr>
          <p:cNvPr id="4" name="TextBox 3">
            <a:extLst>
              <a:ext uri="{FF2B5EF4-FFF2-40B4-BE49-F238E27FC236}">
                <a16:creationId xmlns:a16="http://schemas.microsoft.com/office/drawing/2014/main" id="{CDC8D493-6C38-771C-4691-F00974FB2F2C}"/>
              </a:ext>
            </a:extLst>
          </p:cNvPr>
          <p:cNvSpPr txBox="1"/>
          <p:nvPr/>
        </p:nvSpPr>
        <p:spPr>
          <a:xfrm>
            <a:off x="4147443" y="4885027"/>
            <a:ext cx="5250564" cy="1354217"/>
          </a:xfrm>
          <a:prstGeom prst="rect">
            <a:avLst/>
          </a:prstGeom>
          <a:noFill/>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dirty="0">
                <a:cs typeface="Times New Roman" panose="02020603050405020304" pitchFamily="18" charset="0"/>
              </a:rPr>
              <a:t>ANAC is accredited as a provider of nursing continuing professional development by the American Nurses Credentialing Center’s Commission on Accreditation. </a:t>
            </a:r>
          </a:p>
          <a:p>
            <a:pPr algn="ctr"/>
            <a:endParaRPr lang="en-US" altLang="en-US" sz="1400" dirty="0">
              <a:cs typeface="Times New Roman" panose="02020603050405020304" pitchFamily="18" charset="0"/>
            </a:endParaRPr>
          </a:p>
          <a:p>
            <a:r>
              <a:rPr lang="en-US" altLang="en-US" sz="1400" dirty="0">
                <a:cs typeface="Times New Roman" panose="02020603050405020304" pitchFamily="18" charset="0"/>
              </a:rPr>
              <a:t>NCPD questions? Email Sheila@anacnet.org</a:t>
            </a:r>
          </a:p>
          <a:p>
            <a:endParaRPr lang="en-US" altLang="en-US" sz="1200" dirty="0"/>
          </a:p>
        </p:txBody>
      </p:sp>
      <p:pic>
        <p:nvPicPr>
          <p:cNvPr id="25607" name="Picture 7" descr="Logo&#10;&#10;Description automatically generated">
            <a:extLst>
              <a:ext uri="{FF2B5EF4-FFF2-40B4-BE49-F238E27FC236}">
                <a16:creationId xmlns:a16="http://schemas.microsoft.com/office/drawing/2014/main" id="{161095DB-135A-DDAE-04FE-D8E0C30798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9908" y="5008097"/>
            <a:ext cx="10858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DE31C0E-36E6-42D5-83C9-666C81F7B456}"/>
              </a:ext>
            </a:extLst>
          </p:cNvPr>
          <p:cNvSpPr txBox="1"/>
          <p:nvPr/>
        </p:nvSpPr>
        <p:spPr>
          <a:xfrm>
            <a:off x="1495036" y="1273229"/>
            <a:ext cx="9551989" cy="461665"/>
          </a:xfrm>
          <a:prstGeom prst="rect">
            <a:avLst/>
          </a:prstGeom>
          <a:noFill/>
        </p:spPr>
        <p:txBody>
          <a:bodyPr wrap="square" rtlCol="0">
            <a:spAutoFit/>
          </a:bodyPr>
          <a:lstStyle/>
          <a:p>
            <a:pPr algn="ctr">
              <a:defRPr/>
            </a:pPr>
            <a:r>
              <a:rPr lang="en-US" sz="2400" dirty="0">
                <a:latin typeface="Calibri" charset="0"/>
                <a:ea typeface="Times New Roman" panose="02020603050405020304" pitchFamily="18" charset="0"/>
              </a:rPr>
              <a:t>ANAC will provide one contact hour of NCPD on completion of this activity.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2103437"/>
            <a:ext cx="6797042" cy="1485583"/>
          </a:xfrm>
        </p:spPr>
        <p:txBody>
          <a:bodyPr>
            <a:noAutofit/>
          </a:bodyPr>
          <a:lstStyle/>
          <a:p>
            <a:pPr>
              <a:lnSpc>
                <a:spcPct val="100000"/>
              </a:lnSpc>
            </a:pPr>
            <a:r>
              <a:rPr lang="en-US" sz="4400" dirty="0"/>
              <a:t>Best Practices and Enrollment Support</a:t>
            </a:r>
          </a:p>
        </p:txBody>
      </p:sp>
    </p:spTree>
    <p:extLst>
      <p:ext uri="{BB962C8B-B14F-4D97-AF65-F5344CB8AC3E}">
        <p14:creationId xmlns:p14="http://schemas.microsoft.com/office/powerpoint/2010/main" val="1164746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95054-B02A-B64C-84C9-5C70F4C21F63}"/>
              </a:ext>
            </a:extLst>
          </p:cNvPr>
          <p:cNvSpPr>
            <a:spLocks noGrp="1"/>
          </p:cNvSpPr>
          <p:nvPr>
            <p:ph type="title"/>
          </p:nvPr>
        </p:nvSpPr>
        <p:spPr>
          <a:xfrm>
            <a:off x="838200" y="694661"/>
            <a:ext cx="9742714" cy="1174425"/>
          </a:xfrm>
        </p:spPr>
        <p:txBody>
          <a:bodyPr>
            <a:noAutofit/>
          </a:bodyPr>
          <a:lstStyle/>
          <a:p>
            <a:pPr>
              <a:lnSpc>
                <a:spcPct val="100000"/>
              </a:lnSpc>
            </a:pPr>
            <a:r>
              <a:rPr lang="en-US" dirty="0">
                <a:solidFill>
                  <a:schemeClr val="tx2"/>
                </a:solidFill>
                <a:latin typeface="Arial Rounded MT Bold" panose="020F0704030504030204" pitchFamily="34" charset="77"/>
              </a:rPr>
              <a:t>Best practices to support Medicare enrollment</a:t>
            </a:r>
          </a:p>
        </p:txBody>
      </p:sp>
      <p:sp>
        <p:nvSpPr>
          <p:cNvPr id="5" name="Content Placeholder 4">
            <a:extLst>
              <a:ext uri="{FF2B5EF4-FFF2-40B4-BE49-F238E27FC236}">
                <a16:creationId xmlns:a16="http://schemas.microsoft.com/office/drawing/2014/main" id="{BECE625B-B1D1-0845-8232-B2735479AB51}"/>
              </a:ext>
            </a:extLst>
          </p:cNvPr>
          <p:cNvSpPr>
            <a:spLocks noGrp="1"/>
          </p:cNvSpPr>
          <p:nvPr>
            <p:ph idx="1"/>
          </p:nvPr>
        </p:nvSpPr>
        <p:spPr>
          <a:xfrm>
            <a:off x="838199" y="2246811"/>
            <a:ext cx="6294121" cy="2572310"/>
          </a:xfrm>
        </p:spPr>
        <p:txBody>
          <a:bodyPr/>
          <a:lstStyle/>
          <a:p>
            <a:pPr>
              <a:lnSpc>
                <a:spcPct val="100000"/>
              </a:lnSpc>
              <a:spcBef>
                <a:spcPts val="0"/>
              </a:spcBef>
              <a:spcAft>
                <a:spcPts val="1200"/>
              </a:spcAft>
              <a:buFont typeface="Wingdings" panose="05000000000000000000" pitchFamily="2" charset="2"/>
              <a:buChar char="ü"/>
            </a:pPr>
            <a:r>
              <a:rPr lang="en-US" dirty="0"/>
              <a:t> Ensure continuity of coverage</a:t>
            </a:r>
          </a:p>
          <a:p>
            <a:pPr>
              <a:lnSpc>
                <a:spcPct val="100000"/>
              </a:lnSpc>
              <a:spcBef>
                <a:spcPts val="0"/>
              </a:spcBef>
              <a:spcAft>
                <a:spcPts val="1200"/>
              </a:spcAft>
              <a:buFont typeface="Wingdings" panose="05000000000000000000" pitchFamily="2" charset="2"/>
              <a:buChar char="ü"/>
            </a:pPr>
            <a:r>
              <a:rPr lang="en-US" dirty="0"/>
              <a:t> Actively enroll</a:t>
            </a:r>
          </a:p>
          <a:p>
            <a:pPr>
              <a:lnSpc>
                <a:spcPct val="100000"/>
              </a:lnSpc>
              <a:spcBef>
                <a:spcPts val="0"/>
              </a:spcBef>
              <a:spcAft>
                <a:spcPts val="1200"/>
              </a:spcAft>
              <a:buFont typeface="Wingdings" panose="05000000000000000000" pitchFamily="2" charset="2"/>
              <a:buChar char="ü"/>
            </a:pPr>
            <a:r>
              <a:rPr lang="en-US" dirty="0"/>
              <a:t> Avoid penalties</a:t>
            </a:r>
          </a:p>
          <a:p>
            <a:pPr>
              <a:lnSpc>
                <a:spcPct val="100000"/>
              </a:lnSpc>
              <a:spcBef>
                <a:spcPts val="0"/>
              </a:spcBef>
              <a:spcAft>
                <a:spcPts val="1200"/>
              </a:spcAft>
              <a:buFont typeface="Wingdings" panose="05000000000000000000" pitchFamily="2" charset="2"/>
              <a:buChar char="ü"/>
            </a:pPr>
            <a:r>
              <a:rPr lang="en-US" dirty="0"/>
              <a:t> Provide one-on-one enrollment support</a:t>
            </a:r>
          </a:p>
        </p:txBody>
      </p:sp>
    </p:spTree>
    <p:extLst>
      <p:ext uri="{BB962C8B-B14F-4D97-AF65-F5344CB8AC3E}">
        <p14:creationId xmlns:p14="http://schemas.microsoft.com/office/powerpoint/2010/main" val="66298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09600"/>
            <a:ext cx="3967343" cy="3661954"/>
          </a:xfrm>
        </p:spPr>
        <p:txBody>
          <a:bodyPr/>
          <a:lstStyle/>
          <a:p>
            <a:pPr>
              <a:lnSpc>
                <a:spcPct val="100000"/>
              </a:lnSpc>
            </a:pPr>
            <a:r>
              <a:rPr lang="en-US" sz="3000" dirty="0"/>
              <a:t>BEST PRACTICE #1:</a:t>
            </a:r>
            <a:br>
              <a:rPr lang="en-US" sz="2400" dirty="0"/>
            </a:br>
            <a:r>
              <a:rPr lang="en-US" sz="4000" dirty="0">
                <a:solidFill>
                  <a:srgbClr val="0C7585"/>
                </a:solidFill>
              </a:rPr>
              <a:t>Ensure continuity of coverage</a:t>
            </a:r>
          </a:p>
        </p:txBody>
      </p:sp>
      <p:sp>
        <p:nvSpPr>
          <p:cNvPr id="3" name="Content Placeholder 2"/>
          <p:cNvSpPr>
            <a:spLocks noGrp="1"/>
          </p:cNvSpPr>
          <p:nvPr>
            <p:ph sz="half" idx="2"/>
          </p:nvPr>
        </p:nvSpPr>
        <p:spPr>
          <a:xfrm>
            <a:off x="5586983" y="612648"/>
            <a:ext cx="5850273" cy="5952565"/>
          </a:xfrm>
        </p:spPr>
        <p:txBody>
          <a:bodyPr/>
          <a:lstStyle/>
          <a:p>
            <a:pPr marL="365760" lvl="1" indent="-365760">
              <a:lnSpc>
                <a:spcPct val="100000"/>
              </a:lnSpc>
              <a:spcBef>
                <a:spcPts val="0"/>
              </a:spcBef>
              <a:spcAft>
                <a:spcPts val="1200"/>
              </a:spcAft>
            </a:pPr>
            <a:r>
              <a:rPr lang="en-US" dirty="0"/>
              <a:t>Confirm with clients that their current providers accept Medicare: </a:t>
            </a:r>
            <a:r>
              <a:rPr lang="en-US" dirty="0">
                <a:hlinkClick r:id="rId3"/>
              </a:rPr>
              <a:t>medicare.gov/care-compare</a:t>
            </a:r>
            <a:endParaRPr lang="en-US" dirty="0"/>
          </a:p>
          <a:p>
            <a:pPr marL="365760" lvl="1" indent="-365760">
              <a:lnSpc>
                <a:spcPct val="100000"/>
              </a:lnSpc>
              <a:spcBef>
                <a:spcPts val="0"/>
              </a:spcBef>
              <a:spcAft>
                <a:spcPts val="1200"/>
              </a:spcAft>
            </a:pPr>
            <a:r>
              <a:rPr lang="en-US" dirty="0"/>
              <a:t>Help clients compare Medicare drug plans in their area and choose one that covers their HIV medications and other non-HIV medications: </a:t>
            </a:r>
            <a:r>
              <a:rPr lang="en-US" dirty="0">
                <a:hlinkClick r:id="rId4"/>
              </a:rPr>
              <a:t>medicare.gov/plan-compare/</a:t>
            </a:r>
            <a:endParaRPr lang="en-US" dirty="0"/>
          </a:p>
          <a:p>
            <a:pPr marL="365760" lvl="1" indent="-365760">
              <a:lnSpc>
                <a:spcPct val="100000"/>
              </a:lnSpc>
              <a:spcBef>
                <a:spcPts val="0"/>
              </a:spcBef>
              <a:spcAft>
                <a:spcPts val="1200"/>
              </a:spcAft>
            </a:pPr>
            <a:r>
              <a:rPr lang="en-US" b="1" dirty="0"/>
              <a:t>Reminder</a:t>
            </a:r>
            <a:r>
              <a:rPr lang="en-US" dirty="0"/>
              <a:t>: The RWHAP, including ADAP, may help pay for Medicare premiums, deductibles, and copayments.</a:t>
            </a:r>
          </a:p>
        </p:txBody>
      </p:sp>
    </p:spTree>
    <p:extLst>
      <p:ext uri="{BB962C8B-B14F-4D97-AF65-F5344CB8AC3E}">
        <p14:creationId xmlns:p14="http://schemas.microsoft.com/office/powerpoint/2010/main" val="2453551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09600"/>
            <a:ext cx="3967343" cy="2658035"/>
          </a:xfrm>
        </p:spPr>
        <p:txBody>
          <a:bodyPr/>
          <a:lstStyle/>
          <a:p>
            <a:pPr>
              <a:lnSpc>
                <a:spcPct val="100000"/>
              </a:lnSpc>
            </a:pPr>
            <a:r>
              <a:rPr lang="en-US" sz="3000" dirty="0"/>
              <a:t>BEST PRACTICE #2:</a:t>
            </a:r>
            <a:br>
              <a:rPr lang="en-US" sz="3200" dirty="0"/>
            </a:br>
            <a:r>
              <a:rPr lang="en-US" sz="4000" dirty="0">
                <a:solidFill>
                  <a:srgbClr val="0C7585"/>
                </a:solidFill>
              </a:rPr>
              <a:t>Actively enroll</a:t>
            </a:r>
          </a:p>
        </p:txBody>
      </p:sp>
      <p:sp>
        <p:nvSpPr>
          <p:cNvPr id="3" name="Content Placeholder 2"/>
          <p:cNvSpPr>
            <a:spLocks noGrp="1"/>
          </p:cNvSpPr>
          <p:nvPr>
            <p:ph sz="half" idx="2"/>
          </p:nvPr>
        </p:nvSpPr>
        <p:spPr>
          <a:xfrm>
            <a:off x="5586984" y="612648"/>
            <a:ext cx="5980902" cy="5952565"/>
          </a:xfrm>
        </p:spPr>
        <p:txBody>
          <a:bodyPr/>
          <a:lstStyle/>
          <a:p>
            <a:pPr>
              <a:lnSpc>
                <a:spcPct val="100000"/>
              </a:lnSpc>
              <a:spcBef>
                <a:spcPts val="0"/>
              </a:spcBef>
              <a:spcAft>
                <a:spcPts val="1200"/>
              </a:spcAft>
            </a:pPr>
            <a:r>
              <a:rPr lang="en-US" dirty="0"/>
              <a:t>For clients who choose: </a:t>
            </a:r>
          </a:p>
          <a:p>
            <a:pPr lvl="1">
              <a:lnSpc>
                <a:spcPct val="100000"/>
              </a:lnSpc>
              <a:spcBef>
                <a:spcPts val="0"/>
              </a:spcBef>
              <a:spcAft>
                <a:spcPts val="1200"/>
              </a:spcAft>
            </a:pPr>
            <a:r>
              <a:rPr lang="en-US" sz="2200" dirty="0"/>
              <a:t>Original Medicare (Parts A and B), enroll through Social Security</a:t>
            </a:r>
          </a:p>
          <a:p>
            <a:pPr lvl="1">
              <a:lnSpc>
                <a:spcPct val="100000"/>
              </a:lnSpc>
              <a:spcBef>
                <a:spcPts val="0"/>
              </a:spcBef>
              <a:spcAft>
                <a:spcPts val="1200"/>
              </a:spcAft>
            </a:pPr>
            <a:r>
              <a:rPr lang="en-US" sz="2200" dirty="0"/>
              <a:t>Medicare Advantage, Medicare Part D (Rx Drug Plan), or Medigap, enroll through Medicare.gov</a:t>
            </a:r>
          </a:p>
          <a:p>
            <a:pPr>
              <a:lnSpc>
                <a:spcPct val="100000"/>
              </a:lnSpc>
              <a:spcBef>
                <a:spcPts val="0"/>
              </a:spcBef>
              <a:spcAft>
                <a:spcPts val="1200"/>
              </a:spcAft>
            </a:pPr>
            <a:r>
              <a:rPr lang="en-US" dirty="0"/>
              <a:t>Only a small subset of people are automatically enrolled in Medicare:</a:t>
            </a:r>
          </a:p>
          <a:p>
            <a:pPr lvl="1">
              <a:lnSpc>
                <a:spcPct val="100000"/>
              </a:lnSpc>
              <a:spcBef>
                <a:spcPts val="0"/>
              </a:spcBef>
              <a:spcAft>
                <a:spcPts val="1200"/>
              </a:spcAft>
            </a:pPr>
            <a:r>
              <a:rPr lang="en-US" sz="2200" dirty="0"/>
              <a:t>People already receiving Social Security retirement benefits</a:t>
            </a:r>
          </a:p>
          <a:p>
            <a:pPr lvl="1">
              <a:lnSpc>
                <a:spcPct val="100000"/>
              </a:lnSpc>
              <a:spcBef>
                <a:spcPts val="0"/>
              </a:spcBef>
              <a:spcAft>
                <a:spcPts val="1200"/>
              </a:spcAft>
            </a:pPr>
            <a:r>
              <a:rPr lang="en-US" sz="2200" dirty="0"/>
              <a:t>People receiving 24+ months of Social Security Disability Insurance (SSDI) benefits</a:t>
            </a:r>
          </a:p>
          <a:p>
            <a:pPr lvl="1">
              <a:lnSpc>
                <a:spcPct val="100000"/>
              </a:lnSpc>
              <a:spcBef>
                <a:spcPts val="0"/>
              </a:spcBef>
              <a:spcAft>
                <a:spcPts val="1200"/>
              </a:spcAft>
            </a:pPr>
            <a:r>
              <a:rPr lang="en-US" sz="2200" dirty="0"/>
              <a:t>People with ESRD or ALS</a:t>
            </a:r>
          </a:p>
        </p:txBody>
      </p:sp>
    </p:spTree>
    <p:extLst>
      <p:ext uri="{BB962C8B-B14F-4D97-AF65-F5344CB8AC3E}">
        <p14:creationId xmlns:p14="http://schemas.microsoft.com/office/powerpoint/2010/main" val="2768730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09600"/>
            <a:ext cx="3967343" cy="2658035"/>
          </a:xfrm>
        </p:spPr>
        <p:txBody>
          <a:bodyPr/>
          <a:lstStyle/>
          <a:p>
            <a:pPr>
              <a:lnSpc>
                <a:spcPct val="100000"/>
              </a:lnSpc>
            </a:pPr>
            <a:r>
              <a:rPr lang="en-US" sz="3000" dirty="0"/>
              <a:t>BEST PRACTICE #3:</a:t>
            </a:r>
            <a:br>
              <a:rPr lang="en-US" sz="3200" dirty="0"/>
            </a:br>
            <a:r>
              <a:rPr lang="en-US" sz="4000" dirty="0">
                <a:solidFill>
                  <a:srgbClr val="0C7585"/>
                </a:solidFill>
              </a:rPr>
              <a:t>Avoid penalties</a:t>
            </a:r>
          </a:p>
        </p:txBody>
      </p:sp>
      <p:sp>
        <p:nvSpPr>
          <p:cNvPr id="3" name="Content Placeholder 2"/>
          <p:cNvSpPr>
            <a:spLocks noGrp="1"/>
          </p:cNvSpPr>
          <p:nvPr>
            <p:ph sz="half" idx="2"/>
          </p:nvPr>
        </p:nvSpPr>
        <p:spPr>
          <a:xfrm>
            <a:off x="5586984" y="612648"/>
            <a:ext cx="5589016" cy="5047343"/>
          </a:xfrm>
        </p:spPr>
        <p:txBody>
          <a:bodyPr/>
          <a:lstStyle/>
          <a:p>
            <a:pPr>
              <a:lnSpc>
                <a:spcPct val="100000"/>
              </a:lnSpc>
              <a:spcBef>
                <a:spcPts val="0"/>
              </a:spcBef>
              <a:spcAft>
                <a:spcPts val="1200"/>
              </a:spcAft>
            </a:pPr>
            <a:r>
              <a:rPr lang="en-US" dirty="0"/>
              <a:t>Help clients enroll as soon as they are eligible to avoid late enrollment penalties and minimize gaps in coverage.</a:t>
            </a:r>
          </a:p>
          <a:p>
            <a:pPr>
              <a:lnSpc>
                <a:spcPct val="100000"/>
              </a:lnSpc>
              <a:spcBef>
                <a:spcPts val="0"/>
              </a:spcBef>
              <a:spcAft>
                <a:spcPts val="1200"/>
              </a:spcAft>
            </a:pPr>
            <a:r>
              <a:rPr lang="en-US" dirty="0"/>
              <a:t>Create EHR reminders or ask medical case managers to flag clients who: </a:t>
            </a:r>
          </a:p>
          <a:p>
            <a:pPr lvl="1">
              <a:lnSpc>
                <a:spcPct val="100000"/>
              </a:lnSpc>
              <a:spcBef>
                <a:spcPts val="0"/>
              </a:spcBef>
              <a:spcAft>
                <a:spcPts val="1200"/>
              </a:spcAft>
            </a:pPr>
            <a:r>
              <a:rPr lang="en-US" sz="2200" dirty="0"/>
              <a:t>Are approaching their 65</a:t>
            </a:r>
            <a:r>
              <a:rPr lang="en-US" sz="2200" baseline="30000" dirty="0"/>
              <a:t>th</a:t>
            </a:r>
            <a:r>
              <a:rPr lang="en-US" sz="2200" dirty="0"/>
              <a:t> birthday</a:t>
            </a:r>
          </a:p>
          <a:p>
            <a:pPr lvl="1">
              <a:lnSpc>
                <a:spcPct val="100000"/>
              </a:lnSpc>
              <a:spcBef>
                <a:spcPts val="0"/>
              </a:spcBef>
              <a:spcAft>
                <a:spcPts val="1200"/>
              </a:spcAft>
            </a:pPr>
            <a:r>
              <a:rPr lang="en-US" sz="2200" dirty="0"/>
              <a:t>Will be receiving their 25</a:t>
            </a:r>
            <a:r>
              <a:rPr lang="en-US" sz="2200" baseline="30000" dirty="0"/>
              <a:t>th</a:t>
            </a:r>
            <a:r>
              <a:rPr lang="en-US" sz="2200" dirty="0"/>
              <a:t> month of SSDI benefits</a:t>
            </a:r>
          </a:p>
        </p:txBody>
      </p:sp>
    </p:spTree>
    <p:extLst>
      <p:ext uri="{BB962C8B-B14F-4D97-AF65-F5344CB8AC3E}">
        <p14:creationId xmlns:p14="http://schemas.microsoft.com/office/powerpoint/2010/main" val="4249077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09600"/>
            <a:ext cx="3967343" cy="2658035"/>
          </a:xfrm>
        </p:spPr>
        <p:txBody>
          <a:bodyPr/>
          <a:lstStyle/>
          <a:p>
            <a:pPr>
              <a:lnSpc>
                <a:spcPct val="100000"/>
              </a:lnSpc>
            </a:pPr>
            <a:r>
              <a:rPr lang="en-US" sz="3000" dirty="0"/>
              <a:t>BEST PRACTICE #4: </a:t>
            </a:r>
            <a:br>
              <a:rPr lang="en-US" dirty="0"/>
            </a:br>
            <a:r>
              <a:rPr lang="en-US" sz="4000" dirty="0">
                <a:solidFill>
                  <a:srgbClr val="0C7585"/>
                </a:solidFill>
              </a:rPr>
              <a:t>Provide one-on-one enrollment support </a:t>
            </a:r>
          </a:p>
        </p:txBody>
      </p:sp>
      <p:sp>
        <p:nvSpPr>
          <p:cNvPr id="3" name="Content Placeholder 2"/>
          <p:cNvSpPr>
            <a:spLocks noGrp="1"/>
          </p:cNvSpPr>
          <p:nvPr>
            <p:ph sz="half" idx="2"/>
          </p:nvPr>
        </p:nvSpPr>
        <p:spPr>
          <a:xfrm>
            <a:off x="5589344" y="609600"/>
            <a:ext cx="5717994" cy="5952565"/>
          </a:xfrm>
        </p:spPr>
        <p:txBody>
          <a:bodyPr/>
          <a:lstStyle/>
          <a:p>
            <a:pPr>
              <a:lnSpc>
                <a:spcPct val="100000"/>
              </a:lnSpc>
              <a:spcBef>
                <a:spcPts val="0"/>
              </a:spcBef>
              <a:spcAft>
                <a:spcPts val="1200"/>
              </a:spcAft>
            </a:pPr>
            <a:r>
              <a:rPr lang="en-US" dirty="0"/>
              <a:t>Establish a relationship with your local State Health Insurance Assistance Program (SHIP): </a:t>
            </a:r>
            <a:r>
              <a:rPr lang="en-US" dirty="0">
                <a:hlinkClick r:id="rId3"/>
              </a:rPr>
              <a:t>shiphelp.org</a:t>
            </a:r>
            <a:endParaRPr lang="en-US" dirty="0"/>
          </a:p>
          <a:p>
            <a:pPr>
              <a:lnSpc>
                <a:spcPct val="100000"/>
              </a:lnSpc>
              <a:spcBef>
                <a:spcPts val="0"/>
              </a:spcBef>
              <a:spcAft>
                <a:spcPts val="1200"/>
              </a:spcAft>
            </a:pPr>
            <a:r>
              <a:rPr lang="en-US" dirty="0"/>
              <a:t>Refer clients to SHIP for external Medicare enrollment support</a:t>
            </a:r>
          </a:p>
          <a:p>
            <a:pPr>
              <a:lnSpc>
                <a:spcPct val="100000"/>
              </a:lnSpc>
              <a:spcBef>
                <a:spcPts val="0"/>
              </a:spcBef>
              <a:spcAft>
                <a:spcPts val="1200"/>
              </a:spcAft>
            </a:pPr>
            <a:r>
              <a:rPr lang="en-US" dirty="0"/>
              <a:t>Support RWHAP staff to become trained SHIP counselors in order to build in-house enrollment capacity</a:t>
            </a:r>
          </a:p>
        </p:txBody>
      </p:sp>
    </p:spTree>
    <p:extLst>
      <p:ext uri="{BB962C8B-B14F-4D97-AF65-F5344CB8AC3E}">
        <p14:creationId xmlns:p14="http://schemas.microsoft.com/office/powerpoint/2010/main" val="78523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State Health Insurance Assistance Programs (SHIP)</a:t>
            </a:r>
          </a:p>
        </p:txBody>
      </p:sp>
      <p:sp>
        <p:nvSpPr>
          <p:cNvPr id="3" name="Content Placeholder 2"/>
          <p:cNvSpPr>
            <a:spLocks noGrp="1"/>
          </p:cNvSpPr>
          <p:nvPr>
            <p:ph sz="half" idx="2"/>
          </p:nvPr>
        </p:nvSpPr>
        <p:spPr>
          <a:xfrm>
            <a:off x="5589344" y="609599"/>
            <a:ext cx="6074336" cy="6113929"/>
          </a:xfrm>
        </p:spPr>
        <p:txBody>
          <a:bodyPr/>
          <a:lstStyle/>
          <a:p>
            <a:pPr>
              <a:lnSpc>
                <a:spcPct val="100000"/>
              </a:lnSpc>
              <a:spcBef>
                <a:spcPts val="0"/>
              </a:spcBef>
              <a:spcAft>
                <a:spcPts val="1200"/>
              </a:spcAft>
            </a:pPr>
            <a:r>
              <a:rPr lang="en-US" dirty="0"/>
              <a:t>State-based programs that provide </a:t>
            </a:r>
            <a:r>
              <a:rPr lang="en-US" b="1" dirty="0"/>
              <a:t>local and objective insurance counseling</a:t>
            </a:r>
            <a:r>
              <a:rPr lang="en-US" dirty="0"/>
              <a:t> and assistance to Medicare-eligible individuals, their families, and caregivers.</a:t>
            </a:r>
          </a:p>
          <a:p>
            <a:pPr lvl="1">
              <a:lnSpc>
                <a:spcPct val="100000"/>
              </a:lnSpc>
              <a:spcBef>
                <a:spcPts val="0"/>
              </a:spcBef>
              <a:spcAft>
                <a:spcPts val="1200"/>
              </a:spcAft>
            </a:pPr>
            <a:r>
              <a:rPr lang="en-US" sz="2200" dirty="0"/>
              <a:t>Review health or drug plan options</a:t>
            </a:r>
          </a:p>
          <a:p>
            <a:pPr lvl="1">
              <a:lnSpc>
                <a:spcPct val="100000"/>
              </a:lnSpc>
              <a:spcBef>
                <a:spcPts val="0"/>
              </a:spcBef>
              <a:spcAft>
                <a:spcPts val="1200"/>
              </a:spcAft>
            </a:pPr>
            <a:r>
              <a:rPr lang="en-US" sz="2200" dirty="0"/>
              <a:t>Explore financial assistance options</a:t>
            </a:r>
          </a:p>
          <a:p>
            <a:pPr lvl="1">
              <a:lnSpc>
                <a:spcPct val="100000"/>
              </a:lnSpc>
              <a:spcBef>
                <a:spcPts val="0"/>
              </a:spcBef>
              <a:spcAft>
                <a:spcPts val="1200"/>
              </a:spcAft>
            </a:pPr>
            <a:r>
              <a:rPr lang="en-US" sz="2200" dirty="0"/>
              <a:t>Explain how Medicare works with other types of health coverage</a:t>
            </a:r>
          </a:p>
          <a:p>
            <a:pPr lvl="1">
              <a:lnSpc>
                <a:spcPct val="100000"/>
              </a:lnSpc>
              <a:spcBef>
                <a:spcPts val="0"/>
              </a:spcBef>
              <a:spcAft>
                <a:spcPts val="1200"/>
              </a:spcAft>
            </a:pPr>
            <a:r>
              <a:rPr lang="en-US" sz="2200" dirty="0"/>
              <a:t>Help with complex issues such as dual eligibility for Medicaid and Medicare.</a:t>
            </a:r>
          </a:p>
          <a:p>
            <a:pPr>
              <a:lnSpc>
                <a:spcPct val="100000"/>
              </a:lnSpc>
              <a:spcBef>
                <a:spcPts val="0"/>
              </a:spcBef>
              <a:spcAft>
                <a:spcPts val="1200"/>
              </a:spcAft>
            </a:pPr>
            <a:r>
              <a:rPr lang="en-US" dirty="0"/>
              <a:t>Find your local SHIP: </a:t>
            </a:r>
            <a:r>
              <a:rPr lang="en-US" u="sng" dirty="0">
                <a:hlinkClick r:id="rId3"/>
              </a:rPr>
              <a:t>shiphelp.org/about-medicare/regional-ship-location</a:t>
            </a:r>
            <a:endParaRPr lang="en-US" dirty="0"/>
          </a:p>
        </p:txBody>
      </p:sp>
    </p:spTree>
    <p:extLst>
      <p:ext uri="{BB962C8B-B14F-4D97-AF65-F5344CB8AC3E}">
        <p14:creationId xmlns:p14="http://schemas.microsoft.com/office/powerpoint/2010/main" val="3620508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Train RWHAP staff as SHIP counselors</a:t>
            </a:r>
          </a:p>
        </p:txBody>
      </p:sp>
      <p:sp>
        <p:nvSpPr>
          <p:cNvPr id="3" name="Content Placeholder 2"/>
          <p:cNvSpPr>
            <a:spLocks noGrp="1"/>
          </p:cNvSpPr>
          <p:nvPr>
            <p:ph sz="half" idx="2"/>
          </p:nvPr>
        </p:nvSpPr>
        <p:spPr>
          <a:xfrm>
            <a:off x="5586984" y="609599"/>
            <a:ext cx="5813762" cy="5777753"/>
          </a:xfrm>
        </p:spPr>
        <p:txBody>
          <a:bodyPr/>
          <a:lstStyle/>
          <a:p>
            <a:pPr>
              <a:lnSpc>
                <a:spcPct val="100000"/>
              </a:lnSpc>
              <a:spcBef>
                <a:spcPts val="0"/>
              </a:spcBef>
              <a:spcAft>
                <a:spcPts val="1200"/>
              </a:spcAft>
            </a:pPr>
            <a:r>
              <a:rPr lang="en-US" b="1" dirty="0"/>
              <a:t>RWHAP and ADAP program staff are ideal SHIP counselors.</a:t>
            </a:r>
            <a:endParaRPr lang="en-US" dirty="0"/>
          </a:p>
          <a:p>
            <a:pPr lvl="1">
              <a:lnSpc>
                <a:spcPct val="100000"/>
              </a:lnSpc>
              <a:spcBef>
                <a:spcPts val="0"/>
              </a:spcBef>
              <a:spcAft>
                <a:spcPts val="1200"/>
              </a:spcAft>
            </a:pPr>
            <a:r>
              <a:rPr lang="en-US" sz="2200" dirty="0"/>
              <a:t>They understand the eligibility requirements for both programs, the coverage needs of people with HIV, and state-specific programs.</a:t>
            </a:r>
          </a:p>
          <a:p>
            <a:pPr>
              <a:lnSpc>
                <a:spcPct val="100000"/>
              </a:lnSpc>
              <a:spcBef>
                <a:spcPts val="0"/>
              </a:spcBef>
              <a:spcAft>
                <a:spcPts val="1200"/>
              </a:spcAft>
            </a:pPr>
            <a:r>
              <a:rPr lang="en-US" dirty="0"/>
              <a:t>Training programs and certification requirements may vary by state. </a:t>
            </a:r>
          </a:p>
          <a:p>
            <a:pPr lvl="1">
              <a:lnSpc>
                <a:spcPct val="100000"/>
              </a:lnSpc>
              <a:spcBef>
                <a:spcPts val="0"/>
              </a:spcBef>
              <a:spcAft>
                <a:spcPts val="1200"/>
              </a:spcAft>
            </a:pPr>
            <a:r>
              <a:rPr lang="en-US" sz="2200" dirty="0"/>
              <a:t>Individual SHIP counselors must be associated with a SHIP-certified organization.</a:t>
            </a:r>
          </a:p>
          <a:p>
            <a:pPr lvl="1">
              <a:lnSpc>
                <a:spcPct val="100000"/>
              </a:lnSpc>
              <a:spcBef>
                <a:spcPts val="0"/>
              </a:spcBef>
              <a:spcAft>
                <a:spcPts val="1200"/>
              </a:spcAft>
            </a:pPr>
            <a:r>
              <a:rPr lang="en-US" sz="2200" dirty="0"/>
              <a:t>Contact your state health department for more information.</a:t>
            </a:r>
          </a:p>
        </p:txBody>
      </p:sp>
    </p:spTree>
    <p:extLst>
      <p:ext uri="{BB962C8B-B14F-4D97-AF65-F5344CB8AC3E}">
        <p14:creationId xmlns:p14="http://schemas.microsoft.com/office/powerpoint/2010/main" val="3548015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2103437"/>
            <a:ext cx="7990492" cy="1325563"/>
          </a:xfrm>
        </p:spPr>
        <p:txBody>
          <a:bodyPr>
            <a:noAutofit/>
          </a:bodyPr>
          <a:lstStyle/>
          <a:p>
            <a:pPr>
              <a:lnSpc>
                <a:spcPct val="100000"/>
              </a:lnSpc>
            </a:pPr>
            <a:r>
              <a:rPr lang="en-US" sz="4400" dirty="0"/>
              <a:t>Enrollment Challenges</a:t>
            </a:r>
          </a:p>
        </p:txBody>
      </p:sp>
    </p:spTree>
    <p:extLst>
      <p:ext uri="{BB962C8B-B14F-4D97-AF65-F5344CB8AC3E}">
        <p14:creationId xmlns:p14="http://schemas.microsoft.com/office/powerpoint/2010/main" val="3162551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56898"/>
            <a:ext cx="3967343" cy="3361509"/>
          </a:xfrm>
        </p:spPr>
        <p:txBody>
          <a:bodyPr/>
          <a:lstStyle/>
          <a:p>
            <a:pPr>
              <a:lnSpc>
                <a:spcPct val="100000"/>
              </a:lnSpc>
            </a:pPr>
            <a:r>
              <a:rPr lang="en-US" sz="2400" dirty="0"/>
              <a:t>ENROLLMENT CHALLENGE #1: </a:t>
            </a:r>
            <a:br>
              <a:rPr lang="en-US" dirty="0"/>
            </a:br>
            <a:r>
              <a:rPr lang="en-US" sz="3600" dirty="0">
                <a:solidFill>
                  <a:schemeClr val="accent3"/>
                </a:solidFill>
              </a:rPr>
              <a:t>Deferring enrollment without incurring penalties</a:t>
            </a:r>
          </a:p>
        </p:txBody>
      </p:sp>
      <p:sp>
        <p:nvSpPr>
          <p:cNvPr id="3" name="Content Placeholder 2"/>
          <p:cNvSpPr>
            <a:spLocks noGrp="1"/>
          </p:cNvSpPr>
          <p:nvPr>
            <p:ph sz="half" idx="2"/>
          </p:nvPr>
        </p:nvSpPr>
        <p:spPr>
          <a:xfrm>
            <a:off x="5589344" y="609600"/>
            <a:ext cx="5892908" cy="5523186"/>
          </a:xfrm>
        </p:spPr>
        <p:txBody>
          <a:bodyPr/>
          <a:lstStyle/>
          <a:p>
            <a:pPr>
              <a:lnSpc>
                <a:spcPct val="100000"/>
              </a:lnSpc>
              <a:spcBef>
                <a:spcPts val="0"/>
              </a:spcBef>
              <a:spcAft>
                <a:spcPts val="1200"/>
              </a:spcAft>
            </a:pPr>
            <a:r>
              <a:rPr lang="en-US" b="1" dirty="0"/>
              <a:t>Make sure RWHAP clients enroll in Medicare Part A, B, and/or D when they are first eligible, unless they have a legitimate reason to defer, </a:t>
            </a:r>
            <a:r>
              <a:rPr lang="en-US" dirty="0"/>
              <a:t>such as:</a:t>
            </a:r>
          </a:p>
          <a:p>
            <a:pPr lvl="1">
              <a:lnSpc>
                <a:spcPct val="100000"/>
              </a:lnSpc>
              <a:spcBef>
                <a:spcPts val="0"/>
              </a:spcBef>
              <a:spcAft>
                <a:spcPts val="1200"/>
              </a:spcAft>
            </a:pPr>
            <a:r>
              <a:rPr lang="en-US" sz="2200" dirty="0"/>
              <a:t>Client is still working and has employer-sponsored insurance.</a:t>
            </a:r>
          </a:p>
          <a:p>
            <a:pPr lvl="1">
              <a:lnSpc>
                <a:spcPct val="100000"/>
              </a:lnSpc>
              <a:spcBef>
                <a:spcPts val="0"/>
              </a:spcBef>
              <a:spcAft>
                <a:spcPts val="1200"/>
              </a:spcAft>
            </a:pPr>
            <a:r>
              <a:rPr lang="en-US" sz="2200" dirty="0"/>
              <a:t>Client is eligible for a Medicare Savings Program.</a:t>
            </a:r>
          </a:p>
          <a:p>
            <a:pPr lvl="1">
              <a:lnSpc>
                <a:spcPct val="100000"/>
              </a:lnSpc>
              <a:spcBef>
                <a:spcPts val="0"/>
              </a:spcBef>
              <a:spcAft>
                <a:spcPts val="1200"/>
              </a:spcAft>
            </a:pPr>
            <a:r>
              <a:rPr lang="en-US" sz="2200" dirty="0"/>
              <a:t>Client has other creditable prescription drug coverage.</a:t>
            </a:r>
          </a:p>
          <a:p>
            <a:pPr lvl="1">
              <a:lnSpc>
                <a:spcPct val="100000"/>
              </a:lnSpc>
              <a:spcBef>
                <a:spcPts val="0"/>
              </a:spcBef>
              <a:spcAft>
                <a:spcPts val="1200"/>
              </a:spcAft>
            </a:pPr>
            <a:r>
              <a:rPr lang="en-US" sz="2200" dirty="0"/>
              <a:t>Client qualifies for the federal Extra Help program.</a:t>
            </a:r>
          </a:p>
        </p:txBody>
      </p:sp>
    </p:spTree>
    <p:extLst>
      <p:ext uri="{BB962C8B-B14F-4D97-AF65-F5344CB8AC3E}">
        <p14:creationId xmlns:p14="http://schemas.microsoft.com/office/powerpoint/2010/main" val="293838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ntrolsInc-PP_slide3.jpg">
            <a:extLst>
              <a:ext uri="{FF2B5EF4-FFF2-40B4-BE49-F238E27FC236}">
                <a16:creationId xmlns:a16="http://schemas.microsoft.com/office/drawing/2014/main" id="{6D00CFA8-6D43-97E3-30B5-257429C216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1" y="0"/>
            <a:ext cx="12229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NAC-logo-RGB.png">
            <a:extLst>
              <a:ext uri="{FF2B5EF4-FFF2-40B4-BE49-F238E27FC236}">
                <a16:creationId xmlns:a16="http://schemas.microsoft.com/office/drawing/2014/main" id="{6963E2F5-4CB7-923A-D09A-CB8E8F97F9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39692" y="5856094"/>
            <a:ext cx="20145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2624138" y="1817688"/>
            <a:ext cx="76628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a:p>
            <a:pPr>
              <a:spcBef>
                <a:spcPct val="0"/>
              </a:spcBef>
              <a:buFontTx/>
              <a:buNone/>
            </a:pPr>
            <a:endParaRPr lang="en-US" altLang="en-US" sz="1800" dirty="0"/>
          </a:p>
        </p:txBody>
      </p:sp>
      <p:sp>
        <p:nvSpPr>
          <p:cNvPr id="3078" name="Title 2"/>
          <p:cNvSpPr>
            <a:spLocks noGrp="1"/>
          </p:cNvSpPr>
          <p:nvPr>
            <p:ph type="title"/>
          </p:nvPr>
        </p:nvSpPr>
        <p:spPr>
          <a:xfrm>
            <a:off x="3083441" y="337262"/>
            <a:ext cx="5823751" cy="1291193"/>
          </a:xfrm>
        </p:spPr>
        <p:txBody>
          <a:bodyPr>
            <a:normAutofit/>
          </a:bodyPr>
          <a:lstStyle/>
          <a:p>
            <a:pPr algn="ctr" eaLnBrk="1" hangingPunct="1"/>
            <a:r>
              <a:rPr lang="en-US" altLang="en-US" sz="3300" b="1" dirty="0">
                <a:solidFill>
                  <a:schemeClr val="accent1">
                    <a:lumMod val="75000"/>
                  </a:schemeClr>
                </a:solidFill>
              </a:rPr>
              <a:t>Learning Outcomes</a:t>
            </a:r>
          </a:p>
        </p:txBody>
      </p:sp>
      <p:sp>
        <p:nvSpPr>
          <p:cNvPr id="3079" name="Content Placeholder 3"/>
          <p:cNvSpPr>
            <a:spLocks noGrp="1"/>
          </p:cNvSpPr>
          <p:nvPr>
            <p:ph idx="1"/>
          </p:nvPr>
        </p:nvSpPr>
        <p:spPr>
          <a:xfrm>
            <a:off x="1981200" y="1574682"/>
            <a:ext cx="8229600" cy="4281412"/>
          </a:xfrm>
        </p:spPr>
        <p:txBody>
          <a:bodyPr>
            <a:normAutofit/>
          </a:bodyPr>
          <a:lstStyle/>
          <a:p>
            <a:pPr marL="0" indent="0">
              <a:buNone/>
            </a:pPr>
            <a:r>
              <a:rPr lang="en-US" altLang="en-US" sz="2400" dirty="0"/>
              <a:t>At the conclusion of today’s activity, participants will be able to:</a:t>
            </a:r>
          </a:p>
          <a:p>
            <a:pPr marL="0" indent="0">
              <a:buNone/>
            </a:pPr>
            <a:endParaRPr lang="en-US" altLang="en-US" sz="2400" dirty="0"/>
          </a:p>
          <a:p>
            <a:pPr marR="0" lvl="1">
              <a:lnSpc>
                <a:spcPct val="107000"/>
              </a:lnSpc>
              <a:spcBef>
                <a:spcPts val="0"/>
              </a:spcBef>
              <a:spcAft>
                <a:spcPts val="0"/>
              </a:spcAft>
              <a:buFont typeface="Arial" panose="020B0604020202020204" pitchFamily="34" charset="0"/>
              <a:buChar char="•"/>
            </a:pPr>
            <a:r>
              <a:rPr lang="en-US" sz="1800" dirty="0">
                <a:ea typeface="Calibri" panose="020F0502020204030204" pitchFamily="34" charset="0"/>
                <a:cs typeface="Times New Roman" panose="02020603050405020304" pitchFamily="18" charset="0"/>
              </a:rPr>
              <a:t>D</a:t>
            </a:r>
            <a:r>
              <a:rPr lang="en-US" sz="1800" dirty="0">
                <a:effectLst/>
                <a:ea typeface="Calibri" panose="020F0502020204030204" pitchFamily="34" charset="0"/>
                <a:cs typeface="Times New Roman" panose="02020603050405020304" pitchFamily="18" charset="0"/>
              </a:rPr>
              <a:t>iscuss the health status and mortality of people living with HIV (PLWH) who are aging and on Medicare</a:t>
            </a:r>
          </a:p>
          <a:p>
            <a:pPr marL="0" marR="0" indent="0">
              <a:lnSpc>
                <a:spcPct val="107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 </a:t>
            </a:r>
          </a:p>
          <a:p>
            <a:pPr marR="0" lvl="1">
              <a:lnSpc>
                <a:spcPct val="107000"/>
              </a:lnSpc>
              <a:spcBef>
                <a:spcPts val="0"/>
              </a:spcBef>
              <a:spcAft>
                <a:spcPts val="0"/>
              </a:spcAft>
              <a:buFont typeface="Arial" panose="020B0604020202020204" pitchFamily="34" charset="0"/>
              <a:buChar char="•"/>
            </a:pPr>
            <a:r>
              <a:rPr lang="en-US" sz="1800" dirty="0">
                <a:ea typeface="Calibri" panose="020F0502020204030204" pitchFamily="34" charset="0"/>
                <a:cs typeface="Times New Roman" panose="02020603050405020304" pitchFamily="18" charset="0"/>
              </a:rPr>
              <a:t>D</a:t>
            </a:r>
            <a:r>
              <a:rPr lang="en-US" sz="1800" dirty="0">
                <a:effectLst/>
                <a:ea typeface="Calibri" panose="020F0502020204030204" pitchFamily="34" charset="0"/>
                <a:cs typeface="Times New Roman" panose="02020603050405020304" pitchFamily="18" charset="0"/>
              </a:rPr>
              <a:t>iscuss strategies to improve the care and outcomes of people aging with HIV </a:t>
            </a:r>
          </a:p>
          <a:p>
            <a:pPr marL="0" marR="0" indent="0">
              <a:lnSpc>
                <a:spcPct val="107000"/>
              </a:lnSpc>
              <a:spcBef>
                <a:spcPts val="0"/>
              </a:spcBef>
              <a:spcAft>
                <a:spcPts val="0"/>
              </a:spcAft>
              <a:buNone/>
            </a:pPr>
            <a:r>
              <a:rPr lang="en-US" sz="1800" dirty="0">
                <a:effectLst/>
                <a:ea typeface="Calibri" panose="020F0502020204030204" pitchFamily="34" charset="0"/>
                <a:cs typeface="Times New Roman" panose="02020603050405020304" pitchFamily="18" charset="0"/>
              </a:rPr>
              <a:t> </a:t>
            </a:r>
          </a:p>
          <a:p>
            <a:pPr marR="0" lvl="1">
              <a:lnSpc>
                <a:spcPct val="107000"/>
              </a:lnSpc>
              <a:spcBef>
                <a:spcPts val="0"/>
              </a:spcBef>
              <a:spcAft>
                <a:spcPts val="0"/>
              </a:spcAft>
              <a:buFont typeface="Arial" panose="020B0604020202020204" pitchFamily="34" charset="0"/>
              <a:buChar char="•"/>
            </a:pPr>
            <a:r>
              <a:rPr lang="en-US" sz="1800" dirty="0">
                <a:ea typeface="Calibri" panose="020F0502020204030204" pitchFamily="34" charset="0"/>
                <a:cs typeface="Times New Roman" panose="02020603050405020304" pitchFamily="18" charset="0"/>
              </a:rPr>
              <a:t>D</a:t>
            </a:r>
            <a:r>
              <a:rPr lang="en-US" sz="1800" dirty="0">
                <a:effectLst/>
                <a:ea typeface="Calibri" panose="020F0502020204030204" pitchFamily="34" charset="0"/>
                <a:cs typeface="Times New Roman" panose="02020603050405020304" pitchFamily="18" charset="0"/>
              </a:rPr>
              <a:t>escribe the use of Ryan White funds to pay for select Medicare costs</a:t>
            </a:r>
          </a:p>
          <a:p>
            <a:pPr marL="0" indent="0">
              <a:buNone/>
            </a:pP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56898"/>
            <a:ext cx="3967343" cy="1743869"/>
          </a:xfrm>
        </p:spPr>
        <p:txBody>
          <a:bodyPr/>
          <a:lstStyle/>
          <a:p>
            <a:pPr>
              <a:lnSpc>
                <a:spcPct val="100000"/>
              </a:lnSpc>
            </a:pPr>
            <a:r>
              <a:rPr lang="en-US" sz="2400" dirty="0"/>
              <a:t>ENROLLMENT CHALLENGE #1: </a:t>
            </a:r>
            <a:r>
              <a:rPr lang="en-US" sz="3600" dirty="0">
                <a:solidFill>
                  <a:schemeClr val="accent3"/>
                </a:solidFill>
              </a:rPr>
              <a:t>Deferring enrollment without incurring penalties</a:t>
            </a:r>
            <a:endParaRPr lang="en-US" dirty="0">
              <a:solidFill>
                <a:schemeClr val="accent3"/>
              </a:solidFill>
            </a:endParaRPr>
          </a:p>
        </p:txBody>
      </p:sp>
      <p:sp>
        <p:nvSpPr>
          <p:cNvPr id="3" name="Content Placeholder 2"/>
          <p:cNvSpPr>
            <a:spLocks noGrp="1"/>
          </p:cNvSpPr>
          <p:nvPr>
            <p:ph sz="half" idx="2"/>
          </p:nvPr>
        </p:nvSpPr>
        <p:spPr>
          <a:xfrm>
            <a:off x="5589343" y="609600"/>
            <a:ext cx="5866783" cy="5814060"/>
          </a:xfrm>
        </p:spPr>
        <p:txBody>
          <a:bodyPr/>
          <a:lstStyle/>
          <a:p>
            <a:pPr>
              <a:lnSpc>
                <a:spcPct val="100000"/>
              </a:lnSpc>
              <a:spcBef>
                <a:spcPts val="0"/>
              </a:spcBef>
              <a:spcAft>
                <a:spcPts val="1200"/>
              </a:spcAft>
            </a:pPr>
            <a:r>
              <a:rPr lang="en-US" b="1" dirty="0"/>
              <a:t>Medicare Part A Penalty</a:t>
            </a:r>
          </a:p>
          <a:p>
            <a:pPr lvl="1">
              <a:lnSpc>
                <a:spcPct val="100000"/>
              </a:lnSpc>
              <a:spcBef>
                <a:spcPts val="0"/>
              </a:spcBef>
              <a:spcAft>
                <a:spcPts val="1200"/>
              </a:spcAft>
            </a:pPr>
            <a:r>
              <a:rPr lang="en-US" sz="2000" dirty="0"/>
              <a:t>For people who don’t qualify for premium-free Part A, pay an additional 10% on their monthly premium for twice the number of years they were eligible.</a:t>
            </a:r>
          </a:p>
          <a:p>
            <a:pPr lvl="1">
              <a:lnSpc>
                <a:spcPct val="100000"/>
              </a:lnSpc>
              <a:spcBef>
                <a:spcPts val="0"/>
              </a:spcBef>
              <a:spcAft>
                <a:spcPts val="1200"/>
              </a:spcAft>
            </a:pPr>
            <a:r>
              <a:rPr lang="en-US" sz="2000" dirty="0"/>
              <a:t>Can be avoided if they have employer-sponsored coverage.</a:t>
            </a:r>
          </a:p>
          <a:p>
            <a:pPr>
              <a:lnSpc>
                <a:spcPct val="100000"/>
              </a:lnSpc>
              <a:spcBef>
                <a:spcPts val="0"/>
              </a:spcBef>
              <a:spcAft>
                <a:spcPts val="1200"/>
              </a:spcAft>
            </a:pPr>
            <a:r>
              <a:rPr lang="en-US" b="1" dirty="0"/>
              <a:t>Medicare Part B Penalty</a:t>
            </a:r>
          </a:p>
          <a:p>
            <a:pPr lvl="1">
              <a:lnSpc>
                <a:spcPct val="100000"/>
              </a:lnSpc>
              <a:spcBef>
                <a:spcPts val="0"/>
              </a:spcBef>
              <a:spcAft>
                <a:spcPts val="1200"/>
              </a:spcAft>
            </a:pPr>
            <a:r>
              <a:rPr lang="en-US" sz="2000" dirty="0"/>
              <a:t>Pay an additional 10% for each year they were eligible </a:t>
            </a:r>
            <a:r>
              <a:rPr lang="en-US" sz="2000" b="1" dirty="0"/>
              <a:t>(a lifetime penalty!)</a:t>
            </a:r>
          </a:p>
          <a:p>
            <a:pPr lvl="1">
              <a:lnSpc>
                <a:spcPct val="100000"/>
              </a:lnSpc>
              <a:spcBef>
                <a:spcPts val="0"/>
              </a:spcBef>
              <a:spcAft>
                <a:spcPts val="1200"/>
              </a:spcAft>
            </a:pPr>
            <a:r>
              <a:rPr lang="en-US" sz="2000" dirty="0"/>
              <a:t>Can be avoided if they have employer-sponsored coverage or qualify for a Medicare Savings Program. </a:t>
            </a:r>
          </a:p>
          <a:p>
            <a:pPr lvl="1">
              <a:lnSpc>
                <a:spcPct val="100000"/>
              </a:lnSpc>
              <a:spcBef>
                <a:spcPts val="0"/>
              </a:spcBef>
              <a:spcAft>
                <a:spcPts val="1200"/>
              </a:spcAft>
            </a:pPr>
            <a:r>
              <a:rPr lang="en-US" sz="2000" dirty="0"/>
              <a:t>If incurred prior to age 65, can be reset to $0 during IEP at age 65. </a:t>
            </a:r>
          </a:p>
        </p:txBody>
      </p:sp>
    </p:spTree>
    <p:extLst>
      <p:ext uri="{BB962C8B-B14F-4D97-AF65-F5344CB8AC3E}">
        <p14:creationId xmlns:p14="http://schemas.microsoft.com/office/powerpoint/2010/main" val="2764305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56898"/>
            <a:ext cx="3967343" cy="1743869"/>
          </a:xfrm>
        </p:spPr>
        <p:txBody>
          <a:bodyPr/>
          <a:lstStyle/>
          <a:p>
            <a:pPr>
              <a:lnSpc>
                <a:spcPct val="100000"/>
              </a:lnSpc>
            </a:pPr>
            <a:r>
              <a:rPr lang="en-US" sz="2400" dirty="0"/>
              <a:t>ENROLLMENT CHALLENGE #1: </a:t>
            </a:r>
            <a:r>
              <a:rPr lang="en-US" sz="3600" dirty="0">
                <a:solidFill>
                  <a:schemeClr val="accent3"/>
                </a:solidFill>
              </a:rPr>
              <a:t>Deferring enrollment without incurring penalties</a:t>
            </a:r>
            <a:endParaRPr lang="en-US" sz="4000" dirty="0">
              <a:solidFill>
                <a:schemeClr val="accent3"/>
              </a:solidFill>
            </a:endParaRPr>
          </a:p>
        </p:txBody>
      </p:sp>
      <p:sp>
        <p:nvSpPr>
          <p:cNvPr id="3" name="Content Placeholder 2"/>
          <p:cNvSpPr>
            <a:spLocks noGrp="1"/>
          </p:cNvSpPr>
          <p:nvPr>
            <p:ph sz="half" idx="2"/>
          </p:nvPr>
        </p:nvSpPr>
        <p:spPr>
          <a:xfrm>
            <a:off x="5589344" y="609600"/>
            <a:ext cx="5880413" cy="5814060"/>
          </a:xfrm>
        </p:spPr>
        <p:txBody>
          <a:bodyPr/>
          <a:lstStyle/>
          <a:p>
            <a:pPr>
              <a:lnSpc>
                <a:spcPct val="100000"/>
              </a:lnSpc>
              <a:spcBef>
                <a:spcPts val="0"/>
              </a:spcBef>
              <a:spcAft>
                <a:spcPts val="1200"/>
              </a:spcAft>
            </a:pPr>
            <a:r>
              <a:rPr lang="en-US" b="1" dirty="0"/>
              <a:t>Medicare Part D Penalty</a:t>
            </a:r>
          </a:p>
          <a:p>
            <a:pPr lvl="1">
              <a:lnSpc>
                <a:spcPct val="100000"/>
              </a:lnSpc>
              <a:spcBef>
                <a:spcPts val="0"/>
              </a:spcBef>
              <a:spcAft>
                <a:spcPts val="1200"/>
              </a:spcAft>
            </a:pPr>
            <a:r>
              <a:rPr lang="en-US" sz="2200" dirty="0"/>
              <a:t>Pay an additional 1% of a national benchmark amount for each full, uncovered month a person did not have Part D or other creditable coverage.</a:t>
            </a:r>
          </a:p>
          <a:p>
            <a:pPr lvl="1">
              <a:lnSpc>
                <a:spcPct val="100000"/>
              </a:lnSpc>
              <a:spcBef>
                <a:spcPts val="0"/>
              </a:spcBef>
              <a:spcAft>
                <a:spcPts val="1200"/>
              </a:spcAft>
            </a:pPr>
            <a:r>
              <a:rPr lang="en-US" sz="2200" b="1" dirty="0"/>
              <a:t>This is also a lifetime penalty!</a:t>
            </a:r>
          </a:p>
          <a:p>
            <a:pPr lvl="1">
              <a:lnSpc>
                <a:spcPct val="100000"/>
              </a:lnSpc>
              <a:spcBef>
                <a:spcPts val="0"/>
              </a:spcBef>
              <a:spcAft>
                <a:spcPts val="1200"/>
              </a:spcAft>
            </a:pPr>
            <a:r>
              <a:rPr lang="en-US" sz="2200" dirty="0"/>
              <a:t>Generally significantly smaller than Part A or B penalties and much easier to resolve</a:t>
            </a:r>
          </a:p>
          <a:p>
            <a:pPr lvl="1">
              <a:lnSpc>
                <a:spcPct val="100000"/>
              </a:lnSpc>
              <a:spcBef>
                <a:spcPts val="0"/>
              </a:spcBef>
              <a:spcAft>
                <a:spcPts val="1200"/>
              </a:spcAft>
            </a:pPr>
            <a:r>
              <a:rPr lang="en-US" sz="2200" dirty="0"/>
              <a:t>Can be avoided by having creditable prescription drug coverage or qualifying for the Extra Help program</a:t>
            </a:r>
          </a:p>
        </p:txBody>
      </p:sp>
    </p:spTree>
    <p:extLst>
      <p:ext uri="{BB962C8B-B14F-4D97-AF65-F5344CB8AC3E}">
        <p14:creationId xmlns:p14="http://schemas.microsoft.com/office/powerpoint/2010/main" val="1681845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56898"/>
            <a:ext cx="3967343" cy="5297335"/>
          </a:xfrm>
        </p:spPr>
        <p:txBody>
          <a:bodyPr/>
          <a:lstStyle/>
          <a:p>
            <a:pPr>
              <a:lnSpc>
                <a:spcPct val="100000"/>
              </a:lnSpc>
            </a:pPr>
            <a:r>
              <a:rPr lang="en-US" sz="2400" dirty="0"/>
              <a:t>ENROLLMENT CHALLENGE #2: </a:t>
            </a:r>
            <a:br>
              <a:rPr lang="en-US" sz="2400" dirty="0"/>
            </a:br>
            <a:r>
              <a:rPr lang="en-US" sz="3600" dirty="0">
                <a:solidFill>
                  <a:schemeClr val="accent3"/>
                </a:solidFill>
              </a:rPr>
              <a:t>Deferring enrollment if keeping employer coverage</a:t>
            </a:r>
          </a:p>
        </p:txBody>
      </p:sp>
      <p:sp>
        <p:nvSpPr>
          <p:cNvPr id="3" name="Content Placeholder 2"/>
          <p:cNvSpPr>
            <a:spLocks noGrp="1"/>
          </p:cNvSpPr>
          <p:nvPr>
            <p:ph sz="half" idx="2"/>
          </p:nvPr>
        </p:nvSpPr>
        <p:spPr>
          <a:xfrm>
            <a:off x="5589344" y="609599"/>
            <a:ext cx="6036599" cy="5629835"/>
          </a:xfrm>
        </p:spPr>
        <p:txBody>
          <a:bodyPr/>
          <a:lstStyle/>
          <a:p>
            <a:pPr>
              <a:lnSpc>
                <a:spcPct val="100000"/>
              </a:lnSpc>
              <a:spcBef>
                <a:spcPts val="0"/>
              </a:spcBef>
              <a:spcAft>
                <a:spcPts val="1200"/>
              </a:spcAft>
            </a:pPr>
            <a:r>
              <a:rPr lang="en-US" b="1" dirty="0"/>
              <a:t>If a client plans to keep employer-sponsored coverage, make sure they talk to their employer’s Human Resources department first before deferring Medicare enrollment.</a:t>
            </a:r>
          </a:p>
          <a:p>
            <a:pPr>
              <a:lnSpc>
                <a:spcPct val="100000"/>
              </a:lnSpc>
              <a:spcBef>
                <a:spcPts val="0"/>
              </a:spcBef>
              <a:spcAft>
                <a:spcPts val="1200"/>
              </a:spcAft>
            </a:pPr>
            <a:r>
              <a:rPr lang="en-US" dirty="0"/>
              <a:t>Individuals on employer-sponsored insurance (through their own or a spouse's employer) can generally enroll into Part A and keep their employer-sponsored plan.</a:t>
            </a:r>
          </a:p>
          <a:p>
            <a:pPr>
              <a:lnSpc>
                <a:spcPct val="100000"/>
              </a:lnSpc>
              <a:spcBef>
                <a:spcPts val="0"/>
              </a:spcBef>
              <a:spcAft>
                <a:spcPts val="1200"/>
              </a:spcAft>
            </a:pPr>
            <a:r>
              <a:rPr lang="en-US" dirty="0"/>
              <a:t>A retiree plan or COBRA coverage is </a:t>
            </a:r>
            <a:r>
              <a:rPr lang="en-US" b="1" dirty="0"/>
              <a:t>NOT</a:t>
            </a:r>
            <a:r>
              <a:rPr lang="en-US" dirty="0"/>
              <a:t> considered qualifying coverage, and does not exempt an individual from the Part B late enrollment penalty. </a:t>
            </a:r>
          </a:p>
        </p:txBody>
      </p:sp>
    </p:spTree>
    <p:extLst>
      <p:ext uri="{BB962C8B-B14F-4D97-AF65-F5344CB8AC3E}">
        <p14:creationId xmlns:p14="http://schemas.microsoft.com/office/powerpoint/2010/main" val="2550154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56898"/>
            <a:ext cx="4183640" cy="5254804"/>
          </a:xfrm>
        </p:spPr>
        <p:txBody>
          <a:bodyPr/>
          <a:lstStyle/>
          <a:p>
            <a:pPr>
              <a:lnSpc>
                <a:spcPct val="100000"/>
              </a:lnSpc>
            </a:pPr>
            <a:r>
              <a:rPr lang="en-US" sz="2400" dirty="0"/>
              <a:t>ENROLLMENT CHALLENGE #3: </a:t>
            </a:r>
            <a:br>
              <a:rPr lang="en-US" sz="2400" dirty="0"/>
            </a:br>
            <a:r>
              <a:rPr lang="en-US" sz="3600" dirty="0">
                <a:solidFill>
                  <a:schemeClr val="accent3"/>
                </a:solidFill>
              </a:rPr>
              <a:t>Transitioning from Marketplace to Medicare</a:t>
            </a:r>
          </a:p>
        </p:txBody>
      </p:sp>
      <p:sp>
        <p:nvSpPr>
          <p:cNvPr id="3" name="Content Placeholder 2"/>
          <p:cNvSpPr>
            <a:spLocks noGrp="1"/>
          </p:cNvSpPr>
          <p:nvPr>
            <p:ph sz="half" idx="2"/>
          </p:nvPr>
        </p:nvSpPr>
        <p:spPr>
          <a:xfrm>
            <a:off x="5589344" y="609600"/>
            <a:ext cx="6219028" cy="5882640"/>
          </a:xfrm>
        </p:spPr>
        <p:txBody>
          <a:bodyPr/>
          <a:lstStyle/>
          <a:p>
            <a:pPr>
              <a:lnSpc>
                <a:spcPct val="100000"/>
              </a:lnSpc>
              <a:spcBef>
                <a:spcPts val="0"/>
              </a:spcBef>
              <a:spcAft>
                <a:spcPts val="1200"/>
              </a:spcAft>
            </a:pPr>
            <a:r>
              <a:rPr lang="en-US" b="1" dirty="0"/>
              <a:t>Enroll in Medicare when first eligible during Initial Enrollment Period (IEP)</a:t>
            </a:r>
          </a:p>
          <a:p>
            <a:pPr lvl="1">
              <a:lnSpc>
                <a:spcPct val="100000"/>
              </a:lnSpc>
              <a:spcBef>
                <a:spcPts val="0"/>
              </a:spcBef>
              <a:spcAft>
                <a:spcPts val="1200"/>
              </a:spcAft>
            </a:pPr>
            <a:r>
              <a:rPr lang="en-US" sz="2000" dirty="0"/>
              <a:t>If a client missed the IEP, enroll through the next GEP or equitable relief</a:t>
            </a:r>
          </a:p>
          <a:p>
            <a:pPr>
              <a:lnSpc>
                <a:spcPct val="100000"/>
              </a:lnSpc>
              <a:spcBef>
                <a:spcPts val="0"/>
              </a:spcBef>
              <a:spcAft>
                <a:spcPts val="1200"/>
              </a:spcAft>
            </a:pPr>
            <a:r>
              <a:rPr lang="en-US" b="1" dirty="0"/>
              <a:t>Marketplace Termination:</a:t>
            </a:r>
          </a:p>
          <a:p>
            <a:pPr lvl="1">
              <a:lnSpc>
                <a:spcPct val="100000"/>
              </a:lnSpc>
              <a:spcBef>
                <a:spcPts val="0"/>
              </a:spcBef>
              <a:spcAft>
                <a:spcPts val="1200"/>
              </a:spcAft>
            </a:pPr>
            <a:r>
              <a:rPr lang="en-US" sz="2000" dirty="0"/>
              <a:t>Marketplace coverage usually does NOT terminate automatically.</a:t>
            </a:r>
          </a:p>
          <a:p>
            <a:pPr lvl="1">
              <a:lnSpc>
                <a:spcPct val="100000"/>
              </a:lnSpc>
              <a:spcBef>
                <a:spcPts val="0"/>
              </a:spcBef>
              <a:spcAft>
                <a:spcPts val="1200"/>
              </a:spcAft>
            </a:pPr>
            <a:r>
              <a:rPr lang="en-US" sz="2000" dirty="0"/>
              <a:t>Clients will lose APTCs if they are:</a:t>
            </a:r>
          </a:p>
          <a:p>
            <a:pPr lvl="2">
              <a:lnSpc>
                <a:spcPct val="100000"/>
              </a:lnSpc>
              <a:spcBef>
                <a:spcPts val="0"/>
              </a:spcBef>
              <a:spcAft>
                <a:spcPts val="1200"/>
              </a:spcAft>
            </a:pPr>
            <a:r>
              <a:rPr lang="en-US" sz="2000" dirty="0"/>
              <a:t>Eligible for premium-free Medicare Part A and still enrolled in Marketplace coverage</a:t>
            </a:r>
          </a:p>
          <a:p>
            <a:pPr lvl="2">
              <a:lnSpc>
                <a:spcPct val="100000"/>
              </a:lnSpc>
              <a:spcBef>
                <a:spcPts val="0"/>
              </a:spcBef>
              <a:spcAft>
                <a:spcPts val="1200"/>
              </a:spcAft>
            </a:pPr>
            <a:r>
              <a:rPr lang="en-US" sz="2000" dirty="0"/>
              <a:t>Enrolled in Medicare Part A with a premium</a:t>
            </a:r>
          </a:p>
          <a:p>
            <a:pPr lvl="1">
              <a:lnSpc>
                <a:spcPct val="100000"/>
              </a:lnSpc>
              <a:spcBef>
                <a:spcPts val="0"/>
              </a:spcBef>
              <a:spcAft>
                <a:spcPts val="1200"/>
              </a:spcAft>
            </a:pPr>
            <a:r>
              <a:rPr lang="en-US" sz="2000" dirty="0"/>
              <a:t>Clients can keep APTCs if they are eligible for but not enrolled in Medicare Part A with a premium. </a:t>
            </a:r>
          </a:p>
        </p:txBody>
      </p:sp>
    </p:spTree>
    <p:extLst>
      <p:ext uri="{BB962C8B-B14F-4D97-AF65-F5344CB8AC3E}">
        <p14:creationId xmlns:p14="http://schemas.microsoft.com/office/powerpoint/2010/main" val="77015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56898"/>
            <a:ext cx="4084909" cy="2987639"/>
          </a:xfrm>
        </p:spPr>
        <p:txBody>
          <a:bodyPr/>
          <a:lstStyle/>
          <a:p>
            <a:pPr>
              <a:lnSpc>
                <a:spcPct val="100000"/>
              </a:lnSpc>
            </a:pPr>
            <a:r>
              <a:rPr lang="en-US" sz="2400" dirty="0"/>
              <a:t>ENROLLMENT CHALLENGE #3: </a:t>
            </a:r>
            <a:br>
              <a:rPr lang="en-US" sz="2400" dirty="0"/>
            </a:br>
            <a:r>
              <a:rPr lang="en-US" sz="3600" dirty="0">
                <a:solidFill>
                  <a:schemeClr val="accent3"/>
                </a:solidFill>
              </a:rPr>
              <a:t>Transitioning from Marketplace to Medicare</a:t>
            </a:r>
            <a:endParaRPr lang="en-US" sz="3600" dirty="0"/>
          </a:p>
        </p:txBody>
      </p:sp>
      <p:sp>
        <p:nvSpPr>
          <p:cNvPr id="3" name="Content Placeholder 2"/>
          <p:cNvSpPr>
            <a:spLocks noGrp="1"/>
          </p:cNvSpPr>
          <p:nvPr>
            <p:ph sz="half" idx="2"/>
          </p:nvPr>
        </p:nvSpPr>
        <p:spPr>
          <a:xfrm>
            <a:off x="5589344" y="609600"/>
            <a:ext cx="5781021" cy="5882640"/>
          </a:xfrm>
        </p:spPr>
        <p:txBody>
          <a:bodyPr/>
          <a:lstStyle/>
          <a:p>
            <a:pPr>
              <a:lnSpc>
                <a:spcPct val="100000"/>
              </a:lnSpc>
              <a:spcBef>
                <a:spcPts val="0"/>
              </a:spcBef>
              <a:spcAft>
                <a:spcPts val="1200"/>
              </a:spcAft>
            </a:pPr>
            <a:r>
              <a:rPr lang="en-US" b="1" dirty="0"/>
              <a:t>Encourage clients to do the following:</a:t>
            </a:r>
          </a:p>
          <a:p>
            <a:pPr lvl="1">
              <a:lnSpc>
                <a:spcPct val="100000"/>
              </a:lnSpc>
              <a:spcBef>
                <a:spcPts val="0"/>
              </a:spcBef>
              <a:spcAft>
                <a:spcPts val="1200"/>
              </a:spcAft>
            </a:pPr>
            <a:r>
              <a:rPr lang="en-US" sz="2200" dirty="0"/>
              <a:t>Check mail frequently for notices from the Marketplace or Medicare.</a:t>
            </a:r>
          </a:p>
          <a:p>
            <a:pPr lvl="1">
              <a:lnSpc>
                <a:spcPct val="100000"/>
              </a:lnSpc>
              <a:spcBef>
                <a:spcPts val="0"/>
              </a:spcBef>
              <a:spcAft>
                <a:spcPts val="1200"/>
              </a:spcAft>
            </a:pPr>
            <a:r>
              <a:rPr lang="en-US" sz="2200" dirty="0"/>
              <a:t>Be aware of the start dates for their Medicare Part A, B, and D coverage before terminating Marketplace coverage, in order to avoid any coverage gaps.</a:t>
            </a:r>
          </a:p>
          <a:p>
            <a:pPr lvl="1">
              <a:lnSpc>
                <a:spcPct val="100000"/>
              </a:lnSpc>
              <a:spcBef>
                <a:spcPts val="0"/>
              </a:spcBef>
              <a:spcAft>
                <a:spcPts val="1200"/>
              </a:spcAft>
            </a:pPr>
            <a:r>
              <a:rPr lang="en-US" sz="2200" dirty="0"/>
              <a:t>Contact the Social Security office if they encounter any enrollment issues.</a:t>
            </a:r>
          </a:p>
        </p:txBody>
      </p:sp>
    </p:spTree>
    <p:extLst>
      <p:ext uri="{BB962C8B-B14F-4D97-AF65-F5344CB8AC3E}">
        <p14:creationId xmlns:p14="http://schemas.microsoft.com/office/powerpoint/2010/main" val="3679435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4400" dirty="0"/>
              <a:t>Financial Help</a:t>
            </a:r>
          </a:p>
        </p:txBody>
      </p:sp>
    </p:spTree>
    <p:extLst>
      <p:ext uri="{BB962C8B-B14F-4D97-AF65-F5344CB8AC3E}">
        <p14:creationId xmlns:p14="http://schemas.microsoft.com/office/powerpoint/2010/main" val="4141333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09600"/>
            <a:ext cx="3967343" cy="2906110"/>
          </a:xfrm>
        </p:spPr>
        <p:txBody>
          <a:bodyPr/>
          <a:lstStyle/>
          <a:p>
            <a:pPr>
              <a:lnSpc>
                <a:spcPct val="100000"/>
              </a:lnSpc>
            </a:pPr>
            <a:r>
              <a:rPr lang="en-US" dirty="0"/>
              <a:t>Tips for helping clients use RWHAP with Medicare coverage</a:t>
            </a:r>
          </a:p>
        </p:txBody>
      </p:sp>
      <p:sp>
        <p:nvSpPr>
          <p:cNvPr id="3" name="Content Placeholder 2"/>
          <p:cNvSpPr>
            <a:spLocks noGrp="1"/>
          </p:cNvSpPr>
          <p:nvPr>
            <p:ph sz="half" idx="2"/>
          </p:nvPr>
        </p:nvSpPr>
        <p:spPr>
          <a:xfrm>
            <a:off x="5589344" y="609599"/>
            <a:ext cx="5971285" cy="5759669"/>
          </a:xfrm>
        </p:spPr>
        <p:txBody>
          <a:bodyPr/>
          <a:lstStyle/>
          <a:p>
            <a:pPr>
              <a:lnSpc>
                <a:spcPct val="100000"/>
              </a:lnSpc>
              <a:spcBef>
                <a:spcPts val="0"/>
              </a:spcBef>
              <a:spcAft>
                <a:spcPts val="800"/>
              </a:spcAft>
            </a:pPr>
            <a:r>
              <a:rPr lang="en-US" b="1" dirty="0"/>
              <a:t>Remind clients that ADAP is always the payor of last resort.</a:t>
            </a:r>
          </a:p>
          <a:p>
            <a:pPr lvl="1">
              <a:lnSpc>
                <a:spcPct val="100000"/>
              </a:lnSpc>
              <a:spcBef>
                <a:spcPts val="0"/>
              </a:spcBef>
              <a:spcAft>
                <a:spcPts val="800"/>
              </a:spcAft>
            </a:pPr>
            <a:r>
              <a:rPr lang="en-US" sz="2200" dirty="0"/>
              <a:t>For clients with Medicare Advantage or Medicare Part D deductibles, clients should direct pharmacies to bill their Medicare, not ADAP, in order to meet their deductible requirements. </a:t>
            </a:r>
          </a:p>
          <a:p>
            <a:pPr>
              <a:lnSpc>
                <a:spcPct val="100000"/>
              </a:lnSpc>
              <a:spcBef>
                <a:spcPts val="0"/>
              </a:spcBef>
              <a:spcAft>
                <a:spcPts val="800"/>
              </a:spcAft>
            </a:pPr>
            <a:r>
              <a:rPr lang="en-US" b="1" dirty="0"/>
              <a:t>Premium amounts can change throughout the year. </a:t>
            </a:r>
          </a:p>
          <a:p>
            <a:pPr lvl="1">
              <a:lnSpc>
                <a:spcPct val="100000"/>
              </a:lnSpc>
              <a:spcBef>
                <a:spcPts val="0"/>
              </a:spcBef>
              <a:spcAft>
                <a:spcPts val="800"/>
              </a:spcAft>
            </a:pPr>
            <a:r>
              <a:rPr lang="en-US" sz="2200" dirty="0"/>
              <a:t>To avoid coverage termination or accruing past due amounts, keep an eye out for notices in the mail about changes to their premiums so that RWHAP can help clients pay their premiums in full and on time.  </a:t>
            </a:r>
          </a:p>
        </p:txBody>
      </p:sp>
    </p:spTree>
    <p:extLst>
      <p:ext uri="{BB962C8B-B14F-4D97-AF65-F5344CB8AC3E}">
        <p14:creationId xmlns:p14="http://schemas.microsoft.com/office/powerpoint/2010/main" val="2164466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3662" y="609600"/>
            <a:ext cx="3967343" cy="3684588"/>
          </a:xfrm>
        </p:spPr>
        <p:txBody>
          <a:bodyPr/>
          <a:lstStyle/>
          <a:p>
            <a:pPr>
              <a:lnSpc>
                <a:spcPct val="100000"/>
              </a:lnSpc>
            </a:pPr>
            <a:r>
              <a:rPr lang="en-US" sz="4000" dirty="0"/>
              <a:t>Medicare Savings Programs (MSP) for dually eligible clients</a:t>
            </a:r>
          </a:p>
        </p:txBody>
      </p:sp>
      <p:sp>
        <p:nvSpPr>
          <p:cNvPr id="4" name="Content Placeholder 3"/>
          <p:cNvSpPr>
            <a:spLocks noGrp="1"/>
          </p:cNvSpPr>
          <p:nvPr>
            <p:ph sz="half" idx="2"/>
          </p:nvPr>
        </p:nvSpPr>
        <p:spPr>
          <a:xfrm>
            <a:off x="5589344" y="609600"/>
            <a:ext cx="6014078" cy="3684588"/>
          </a:xfrm>
        </p:spPr>
        <p:txBody>
          <a:bodyPr/>
          <a:lstStyle/>
          <a:p>
            <a:pPr>
              <a:lnSpc>
                <a:spcPct val="100000"/>
              </a:lnSpc>
              <a:spcBef>
                <a:spcPts val="0"/>
              </a:spcBef>
              <a:spcAft>
                <a:spcPts val="1200"/>
              </a:spcAft>
            </a:pPr>
            <a:r>
              <a:rPr lang="en-US" dirty="0"/>
              <a:t>Federally-funded, </a:t>
            </a:r>
            <a:r>
              <a:rPr lang="en-US" b="1" dirty="0"/>
              <a:t>state-administered programs for low-income beneficiaries</a:t>
            </a:r>
            <a:r>
              <a:rPr lang="en-US" dirty="0"/>
              <a:t> that help pay for some or all of the enrollee’s Medicare premiums and out-of-pocket expenses. </a:t>
            </a:r>
          </a:p>
          <a:p>
            <a:pPr>
              <a:lnSpc>
                <a:spcPct val="100000"/>
              </a:lnSpc>
              <a:spcBef>
                <a:spcPts val="0"/>
              </a:spcBef>
              <a:spcAft>
                <a:spcPts val="1200"/>
              </a:spcAft>
            </a:pPr>
            <a:r>
              <a:rPr lang="en-US" dirty="0"/>
              <a:t>Some dually eligible people will qualify.</a:t>
            </a:r>
          </a:p>
          <a:p>
            <a:pPr>
              <a:lnSpc>
                <a:spcPct val="100000"/>
              </a:lnSpc>
              <a:spcBef>
                <a:spcPts val="0"/>
              </a:spcBef>
              <a:spcAft>
                <a:spcPts val="1200"/>
              </a:spcAft>
            </a:pPr>
            <a:r>
              <a:rPr lang="en-US" dirty="0"/>
              <a:t>4 types of MSPs (varies by state):</a:t>
            </a:r>
          </a:p>
          <a:p>
            <a:pPr lvl="1">
              <a:lnSpc>
                <a:spcPct val="100000"/>
              </a:lnSpc>
              <a:spcBef>
                <a:spcPts val="0"/>
              </a:spcBef>
              <a:spcAft>
                <a:spcPts val="1200"/>
              </a:spcAft>
            </a:pPr>
            <a:r>
              <a:rPr lang="en-US" sz="2200" dirty="0"/>
              <a:t>Qualified Medicare Beneficiary (QMB)</a:t>
            </a:r>
          </a:p>
          <a:p>
            <a:pPr lvl="1">
              <a:lnSpc>
                <a:spcPct val="100000"/>
              </a:lnSpc>
              <a:spcBef>
                <a:spcPts val="0"/>
              </a:spcBef>
              <a:spcAft>
                <a:spcPts val="1200"/>
              </a:spcAft>
            </a:pPr>
            <a:r>
              <a:rPr lang="en-US" sz="2200" dirty="0"/>
              <a:t>Specified Low-Income Medicare  Beneficiary (SLMB)</a:t>
            </a:r>
          </a:p>
          <a:p>
            <a:pPr lvl="1">
              <a:lnSpc>
                <a:spcPct val="100000"/>
              </a:lnSpc>
              <a:spcBef>
                <a:spcPts val="0"/>
              </a:spcBef>
              <a:spcAft>
                <a:spcPts val="1200"/>
              </a:spcAft>
            </a:pPr>
            <a:r>
              <a:rPr lang="en-US" sz="2200" dirty="0"/>
              <a:t>Qualifying Individual (QI)</a:t>
            </a:r>
          </a:p>
          <a:p>
            <a:pPr lvl="1">
              <a:lnSpc>
                <a:spcPct val="100000"/>
              </a:lnSpc>
              <a:spcBef>
                <a:spcPts val="0"/>
              </a:spcBef>
              <a:spcAft>
                <a:spcPts val="1200"/>
              </a:spcAft>
            </a:pPr>
            <a:r>
              <a:rPr lang="en-US" sz="2200" dirty="0"/>
              <a:t>Qualified Disabled and Working Individuals (QDWI)</a:t>
            </a:r>
          </a:p>
        </p:txBody>
      </p:sp>
    </p:spTree>
    <p:extLst>
      <p:ext uri="{BB962C8B-B14F-4D97-AF65-F5344CB8AC3E}">
        <p14:creationId xmlns:p14="http://schemas.microsoft.com/office/powerpoint/2010/main" val="2010862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09600"/>
            <a:ext cx="3967343" cy="2808849"/>
          </a:xfrm>
        </p:spPr>
        <p:txBody>
          <a:bodyPr/>
          <a:lstStyle/>
          <a:p>
            <a:pPr>
              <a:lnSpc>
                <a:spcPct val="100000"/>
              </a:lnSpc>
            </a:pPr>
            <a:r>
              <a:rPr lang="en-US" dirty="0"/>
              <a:t>Extra Help Program: </a:t>
            </a:r>
            <a:br>
              <a:rPr lang="en-US" dirty="0"/>
            </a:br>
            <a:r>
              <a:rPr lang="en-US" dirty="0"/>
              <a:t>Part D Low-Income Subsidy (LIS)</a:t>
            </a:r>
          </a:p>
        </p:txBody>
      </p:sp>
      <p:sp>
        <p:nvSpPr>
          <p:cNvPr id="3" name="Content Placeholder 2"/>
          <p:cNvSpPr>
            <a:spLocks noGrp="1"/>
          </p:cNvSpPr>
          <p:nvPr>
            <p:ph sz="half" idx="2"/>
          </p:nvPr>
        </p:nvSpPr>
        <p:spPr>
          <a:xfrm>
            <a:off x="5589344" y="609600"/>
            <a:ext cx="5486400" cy="5280212"/>
          </a:xfrm>
        </p:spPr>
        <p:txBody>
          <a:bodyPr/>
          <a:lstStyle/>
          <a:p>
            <a:pPr>
              <a:lnSpc>
                <a:spcPct val="100000"/>
              </a:lnSpc>
              <a:spcBef>
                <a:spcPts val="0"/>
              </a:spcBef>
              <a:spcAft>
                <a:spcPts val="1200"/>
              </a:spcAft>
            </a:pPr>
            <a:r>
              <a:rPr lang="en-US" dirty="0"/>
              <a:t>A federal program that helps individuals pay for </a:t>
            </a:r>
            <a:r>
              <a:rPr lang="en-US" b="1" dirty="0"/>
              <a:t>some or most of the out-of-pocket costs</a:t>
            </a:r>
            <a:r>
              <a:rPr lang="en-US" dirty="0"/>
              <a:t> associated with </a:t>
            </a:r>
            <a:r>
              <a:rPr lang="en-US" b="1" dirty="0"/>
              <a:t>Medicare Part D </a:t>
            </a:r>
            <a:r>
              <a:rPr lang="en-US" dirty="0"/>
              <a:t>prescription drug coverage.</a:t>
            </a:r>
          </a:p>
          <a:p>
            <a:pPr>
              <a:lnSpc>
                <a:spcPct val="100000"/>
              </a:lnSpc>
              <a:spcBef>
                <a:spcPts val="0"/>
              </a:spcBef>
              <a:spcAft>
                <a:spcPts val="1200"/>
              </a:spcAft>
            </a:pPr>
            <a:r>
              <a:rPr lang="en-US" dirty="0"/>
              <a:t>Individuals can qualify for either full or partial assistance depending on their income and assets. </a:t>
            </a:r>
          </a:p>
          <a:p>
            <a:pPr>
              <a:lnSpc>
                <a:spcPct val="100000"/>
              </a:lnSpc>
              <a:spcBef>
                <a:spcPts val="0"/>
              </a:spcBef>
              <a:spcAft>
                <a:spcPts val="1200"/>
              </a:spcAft>
            </a:pPr>
            <a:r>
              <a:rPr lang="en-US" dirty="0"/>
              <a:t>Enrolling in the Extra Help program will </a:t>
            </a:r>
            <a:r>
              <a:rPr lang="en-US" b="1" dirty="0"/>
              <a:t>eliminate any Medicare Part D late enrollment penalties</a:t>
            </a:r>
            <a:r>
              <a:rPr lang="en-US" dirty="0"/>
              <a:t> that an individual may have incurred. </a:t>
            </a:r>
          </a:p>
          <a:p>
            <a:pPr lvl="1">
              <a:lnSpc>
                <a:spcPct val="100000"/>
              </a:lnSpc>
              <a:spcBef>
                <a:spcPts val="0"/>
              </a:spcBef>
              <a:spcAft>
                <a:spcPts val="1200"/>
              </a:spcAft>
            </a:pPr>
            <a:endParaRPr lang="en-US" dirty="0"/>
          </a:p>
        </p:txBody>
      </p:sp>
    </p:spTree>
    <p:extLst>
      <p:ext uri="{BB962C8B-B14F-4D97-AF65-F5344CB8AC3E}">
        <p14:creationId xmlns:p14="http://schemas.microsoft.com/office/powerpoint/2010/main" val="2357083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62" y="609600"/>
            <a:ext cx="3967343" cy="4231341"/>
          </a:xfrm>
        </p:spPr>
        <p:txBody>
          <a:bodyPr/>
          <a:lstStyle/>
          <a:p>
            <a:pPr>
              <a:lnSpc>
                <a:spcPct val="100000"/>
              </a:lnSpc>
            </a:pPr>
            <a:r>
              <a:rPr lang="en-US" dirty="0"/>
              <a:t>Other sources of financial help</a:t>
            </a:r>
          </a:p>
        </p:txBody>
      </p:sp>
      <p:sp>
        <p:nvSpPr>
          <p:cNvPr id="3" name="Content Placeholder 2"/>
          <p:cNvSpPr>
            <a:spLocks noGrp="1"/>
          </p:cNvSpPr>
          <p:nvPr>
            <p:ph sz="half" idx="2"/>
          </p:nvPr>
        </p:nvSpPr>
        <p:spPr>
          <a:xfrm>
            <a:off x="5589343" y="609600"/>
            <a:ext cx="6225286" cy="5980386"/>
          </a:xfrm>
        </p:spPr>
        <p:txBody>
          <a:bodyPr/>
          <a:lstStyle/>
          <a:p>
            <a:pPr>
              <a:lnSpc>
                <a:spcPct val="100000"/>
              </a:lnSpc>
              <a:spcBef>
                <a:spcPts val="0"/>
              </a:spcBef>
              <a:spcAft>
                <a:spcPts val="600"/>
              </a:spcAft>
            </a:pPr>
            <a:r>
              <a:rPr lang="en-US" b="1" dirty="0"/>
              <a:t>State Pharmaceutical Assistance Programs (SPAPs) </a:t>
            </a:r>
            <a:r>
              <a:rPr lang="en-US" dirty="0"/>
              <a:t>can help eligible people pay for their prescription drugs based on financial need, age, or medical condition.</a:t>
            </a:r>
          </a:p>
          <a:p>
            <a:pPr>
              <a:lnSpc>
                <a:spcPct val="100000"/>
              </a:lnSpc>
              <a:spcBef>
                <a:spcPts val="0"/>
              </a:spcBef>
              <a:spcAft>
                <a:spcPts val="600"/>
              </a:spcAft>
            </a:pPr>
            <a:r>
              <a:rPr lang="en-US" dirty="0"/>
              <a:t>Some major drug manufacturers offer </a:t>
            </a:r>
            <a:r>
              <a:rPr lang="en-US" b="1" dirty="0"/>
              <a:t>Patient Assistance Programs (PAPs)</a:t>
            </a:r>
            <a:r>
              <a:rPr lang="en-US" dirty="0"/>
              <a:t>, which provide free or low-cost medications for people with Medicare drug coverage who meet certain requirements.</a:t>
            </a:r>
          </a:p>
          <a:p>
            <a:pPr>
              <a:lnSpc>
                <a:spcPct val="100000"/>
              </a:lnSpc>
              <a:spcBef>
                <a:spcPts val="0"/>
              </a:spcBef>
              <a:spcAft>
                <a:spcPts val="600"/>
              </a:spcAft>
            </a:pPr>
            <a:r>
              <a:rPr lang="en-US" b="1" dirty="0"/>
              <a:t>Programs of All-Inclusive Care for the Elderly (PACE) </a:t>
            </a:r>
            <a:r>
              <a:rPr lang="en-US" dirty="0"/>
              <a:t>are state-administered programs for dually eligible individuals who require a nursing home-level of care.</a:t>
            </a:r>
          </a:p>
        </p:txBody>
      </p:sp>
    </p:spTree>
    <p:extLst>
      <p:ext uri="{BB962C8B-B14F-4D97-AF65-F5344CB8AC3E}">
        <p14:creationId xmlns:p14="http://schemas.microsoft.com/office/powerpoint/2010/main" val="111952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ntrolsInc-PP_slide3.jpg">
            <a:extLst>
              <a:ext uri="{FF2B5EF4-FFF2-40B4-BE49-F238E27FC236}">
                <a16:creationId xmlns:a16="http://schemas.microsoft.com/office/drawing/2014/main" id="{714C3AA8-736A-8655-F824-1E2E5BDD2E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1" y="0"/>
            <a:ext cx="12229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ANAC-logo-RGB.png">
            <a:extLst>
              <a:ext uri="{FF2B5EF4-FFF2-40B4-BE49-F238E27FC236}">
                <a16:creationId xmlns:a16="http://schemas.microsoft.com/office/drawing/2014/main" id="{B20CCC7A-BA52-5F20-6F37-FCF52A855E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39692" y="5856094"/>
            <a:ext cx="20145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1"/>
          <p:cNvSpPr txBox="1">
            <a:spLocks noChangeArrowheads="1"/>
          </p:cNvSpPr>
          <p:nvPr/>
        </p:nvSpPr>
        <p:spPr bwMode="auto">
          <a:xfrm>
            <a:off x="2624138" y="1835460"/>
            <a:ext cx="76628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p:txBody>
      </p:sp>
      <p:sp>
        <p:nvSpPr>
          <p:cNvPr id="70662" name="Title 2"/>
          <p:cNvSpPr>
            <a:spLocks noGrp="1"/>
          </p:cNvSpPr>
          <p:nvPr>
            <p:ph type="title"/>
          </p:nvPr>
        </p:nvSpPr>
        <p:spPr>
          <a:xfrm>
            <a:off x="3084727" y="423070"/>
            <a:ext cx="5985164" cy="1325563"/>
          </a:xfrm>
        </p:spPr>
        <p:txBody>
          <a:bodyPr/>
          <a:lstStyle/>
          <a:p>
            <a:pPr algn="ctr" eaLnBrk="1" hangingPunct="1"/>
            <a:r>
              <a:rPr lang="en-US" altLang="en-US" sz="3300" b="1" dirty="0">
                <a:solidFill>
                  <a:schemeClr val="accent1">
                    <a:lumMod val="75000"/>
                  </a:schemeClr>
                </a:solidFill>
              </a:rPr>
              <a:t>Housekeeping</a:t>
            </a:r>
            <a:br>
              <a:rPr lang="en-US" altLang="en-US" u="sng" dirty="0"/>
            </a:br>
            <a:endParaRPr lang="en-US" altLang="en-US" u="sng" dirty="0"/>
          </a:p>
        </p:txBody>
      </p:sp>
      <p:sp>
        <p:nvSpPr>
          <p:cNvPr id="3079" name="Content Placeholder 3"/>
          <p:cNvSpPr>
            <a:spLocks noGrp="1"/>
          </p:cNvSpPr>
          <p:nvPr>
            <p:ph idx="1"/>
          </p:nvPr>
        </p:nvSpPr>
        <p:spPr>
          <a:xfrm>
            <a:off x="2466752" y="1417640"/>
            <a:ext cx="7820248" cy="2839550"/>
          </a:xfrm>
        </p:spPr>
        <p:txBody>
          <a:bodyPr/>
          <a:lstStyle/>
          <a:p>
            <a:pPr lvl="2">
              <a:lnSpc>
                <a:spcPct val="150000"/>
              </a:lnSpc>
              <a:spcAft>
                <a:spcPts val="600"/>
              </a:spcAft>
              <a:buFont typeface="Arial"/>
              <a:buChar char="•"/>
            </a:pPr>
            <a:r>
              <a:rPr lang="en-US" sz="2400" dirty="0">
                <a:solidFill>
                  <a:prstClr val="black"/>
                </a:solidFill>
                <a:cs typeface="Lucida Sans"/>
              </a:rPr>
              <a:t>Please keep your lines muted during the webinar</a:t>
            </a:r>
          </a:p>
          <a:p>
            <a:pPr lvl="2">
              <a:lnSpc>
                <a:spcPct val="150000"/>
              </a:lnSpc>
              <a:spcAft>
                <a:spcPts val="600"/>
              </a:spcAft>
              <a:buFont typeface="Arial"/>
              <a:buChar char="•"/>
            </a:pPr>
            <a:r>
              <a:rPr lang="en-US" sz="2400" dirty="0">
                <a:solidFill>
                  <a:prstClr val="black"/>
                </a:solidFill>
                <a:cs typeface="Lucida Sans"/>
              </a:rPr>
              <a:t>Type questions in the “Question” pane of your dashboard</a:t>
            </a:r>
          </a:p>
          <a:p>
            <a:pPr lvl="2">
              <a:lnSpc>
                <a:spcPct val="150000"/>
              </a:lnSpc>
              <a:spcAft>
                <a:spcPts val="600"/>
              </a:spcAft>
              <a:buFont typeface="Arial"/>
              <a:buChar char="•"/>
            </a:pPr>
            <a:r>
              <a:rPr lang="en-US" sz="2400" dirty="0">
                <a:solidFill>
                  <a:prstClr val="black"/>
                </a:solidFill>
                <a:cs typeface="Lucida Sans"/>
              </a:rPr>
              <a:t>Q &amp; A session at the end of the webinar</a:t>
            </a:r>
          </a:p>
          <a:p>
            <a:pPr marL="0" indent="0">
              <a:buNone/>
              <a:defRPr/>
            </a:pP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786" y="4214336"/>
            <a:ext cx="2309813" cy="170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468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Other sources of financial help</a:t>
            </a:r>
          </a:p>
        </p:txBody>
      </p:sp>
      <p:sp>
        <p:nvSpPr>
          <p:cNvPr id="3" name="Content Placeholder 2"/>
          <p:cNvSpPr>
            <a:spLocks noGrp="1"/>
          </p:cNvSpPr>
          <p:nvPr>
            <p:ph sz="half" idx="2"/>
          </p:nvPr>
        </p:nvSpPr>
        <p:spPr>
          <a:xfrm>
            <a:off x="5589343" y="609600"/>
            <a:ext cx="5257800" cy="3684588"/>
          </a:xfrm>
        </p:spPr>
        <p:txBody>
          <a:bodyPr/>
          <a:lstStyle/>
          <a:p>
            <a:pPr>
              <a:lnSpc>
                <a:spcPct val="100000"/>
              </a:lnSpc>
              <a:spcBef>
                <a:spcPts val="0"/>
              </a:spcBef>
              <a:spcAft>
                <a:spcPts val="1200"/>
              </a:spcAft>
            </a:pPr>
            <a:r>
              <a:rPr lang="en-US" b="1" dirty="0"/>
              <a:t>Low-Income Newly Eligible Transition (LINET) </a:t>
            </a:r>
            <a:r>
              <a:rPr lang="en-US" dirty="0"/>
              <a:t>program provides temporary, sometimes retroactive, Part D coverage for those who were on Medicaid and are waiting for Part D to start. </a:t>
            </a:r>
          </a:p>
          <a:p>
            <a:pPr>
              <a:lnSpc>
                <a:spcPct val="100000"/>
              </a:lnSpc>
              <a:spcBef>
                <a:spcPts val="0"/>
              </a:spcBef>
              <a:spcAft>
                <a:spcPts val="1200"/>
              </a:spcAft>
            </a:pPr>
            <a:r>
              <a:rPr lang="en-US" dirty="0"/>
              <a:t>Other state and local resources, such as financial assistance programs through clinics, hospitals, and FQHCs.</a:t>
            </a:r>
          </a:p>
        </p:txBody>
      </p:sp>
    </p:spTree>
    <p:extLst>
      <p:ext uri="{BB962C8B-B14F-4D97-AF65-F5344CB8AC3E}">
        <p14:creationId xmlns:p14="http://schemas.microsoft.com/office/powerpoint/2010/main" val="444349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9788" y="609600"/>
            <a:ext cx="10556032" cy="1283916"/>
          </a:xfrm>
        </p:spPr>
        <p:txBody>
          <a:bodyPr>
            <a:normAutofit/>
          </a:bodyPr>
          <a:lstStyle/>
          <a:p>
            <a:r>
              <a:rPr lang="en-US" sz="4400" dirty="0"/>
              <a:t>ACE TA Center Medicare Resources</a:t>
            </a:r>
          </a:p>
        </p:txBody>
      </p:sp>
      <p:grpSp>
        <p:nvGrpSpPr>
          <p:cNvPr id="13" name="Group 12" descr="ACE TA Center resource images"/>
          <p:cNvGrpSpPr/>
          <p:nvPr/>
        </p:nvGrpSpPr>
        <p:grpSpPr>
          <a:xfrm>
            <a:off x="1233900" y="1962552"/>
            <a:ext cx="9798242" cy="3206991"/>
            <a:chOff x="1440533" y="2365268"/>
            <a:chExt cx="9798242" cy="3206991"/>
          </a:xfrm>
        </p:grpSpPr>
        <p:sp>
          <p:nvSpPr>
            <p:cNvPr id="3" name="Rectangle 2">
              <a:extLst>
                <a:ext uri="{FF2B5EF4-FFF2-40B4-BE49-F238E27FC236}">
                  <a16:creationId xmlns:a16="http://schemas.microsoft.com/office/drawing/2014/main" id="{31FF7E4E-975C-C841-81B5-C7F7C1A9BD41}"/>
                </a:ext>
              </a:extLst>
            </p:cNvPr>
            <p:cNvSpPr>
              <a:spLocks noChangeAspect="1"/>
            </p:cNvSpPr>
            <p:nvPr/>
          </p:nvSpPr>
          <p:spPr>
            <a:xfrm rot="359152">
              <a:off x="1492936" y="2431005"/>
              <a:ext cx="2474258" cy="3141254"/>
            </a:xfrm>
            <a:prstGeom prst="rect">
              <a:avLst/>
            </a:prstGeom>
            <a:solidFill>
              <a:srgbClr val="274956">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E1D45E5-AFD2-444F-AA76-D6A22BDA26D0}"/>
                </a:ext>
              </a:extLst>
            </p:cNvPr>
            <p:cNvSpPr>
              <a:spLocks noChangeAspect="1"/>
            </p:cNvSpPr>
            <p:nvPr/>
          </p:nvSpPr>
          <p:spPr>
            <a:xfrm rot="359152">
              <a:off x="5119354" y="2431004"/>
              <a:ext cx="2474258" cy="3141254"/>
            </a:xfrm>
            <a:prstGeom prst="rect">
              <a:avLst/>
            </a:prstGeom>
            <a:solidFill>
              <a:srgbClr val="27495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1811A3D-3157-5245-AC7D-104D4C012397}"/>
                </a:ext>
              </a:extLst>
            </p:cNvPr>
            <p:cNvSpPr>
              <a:spLocks noChangeAspect="1"/>
            </p:cNvSpPr>
            <p:nvPr/>
          </p:nvSpPr>
          <p:spPr>
            <a:xfrm rot="359152">
              <a:off x="8764517" y="2400205"/>
              <a:ext cx="2474258" cy="3141254"/>
            </a:xfrm>
            <a:prstGeom prst="rect">
              <a:avLst/>
            </a:prstGeom>
            <a:solidFill>
              <a:srgbClr val="274956">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9A446B1-B9D2-074B-A34E-B8EF33F5CB5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20880000">
              <a:off x="1440533" y="2365268"/>
              <a:ext cx="2560320" cy="3200400"/>
            </a:xfrm>
            <a:prstGeom prst="rect">
              <a:avLst/>
            </a:prstGeom>
            <a:ln w="19050">
              <a:solidFill>
                <a:schemeClr val="accent6"/>
              </a:solidFill>
            </a:ln>
          </p:spPr>
        </p:pic>
      </p:grpSp>
      <p:sp>
        <p:nvSpPr>
          <p:cNvPr id="9" name="TextBox 8">
            <a:extLst>
              <a:ext uri="{FF2B5EF4-FFF2-40B4-BE49-F238E27FC236}">
                <a16:creationId xmlns:a16="http://schemas.microsoft.com/office/drawing/2014/main" id="{3F5EBB62-1DEC-3140-8E59-614FF6D651C9}"/>
              </a:ext>
            </a:extLst>
          </p:cNvPr>
          <p:cNvSpPr txBox="1"/>
          <p:nvPr/>
        </p:nvSpPr>
        <p:spPr>
          <a:xfrm>
            <a:off x="800100" y="6095695"/>
            <a:ext cx="5424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546A"/>
                </a:solidFill>
                <a:effectLst/>
                <a:uLnTx/>
                <a:uFillTx/>
                <a:latin typeface="Arial Rounded MT Bold" panose="020F0704030504030204" pitchFamily="34" charset="77"/>
                <a:ea typeface="+mn-ea"/>
                <a:cs typeface="+mn-cs"/>
              </a:rPr>
              <a:t>targethiv.org/ace/medicare</a:t>
            </a:r>
          </a:p>
        </p:txBody>
      </p:sp>
      <p:pic>
        <p:nvPicPr>
          <p:cNvPr id="11" name="Picture 10"/>
          <p:cNvPicPr>
            <a:picLocks/>
          </p:cNvPicPr>
          <p:nvPr/>
        </p:nvPicPr>
        <p:blipFill rotWithShape="1">
          <a:blip r:embed="rId4">
            <a:extLst>
              <a:ext uri="{28A0092B-C50C-407E-A947-70E740481C1C}">
                <a14:useLocalDpi xmlns:a14="http://schemas.microsoft.com/office/drawing/2010/main" val="0"/>
              </a:ext>
            </a:extLst>
          </a:blip>
          <a:srcRect l="801" r="801"/>
          <a:stretch/>
        </p:blipFill>
        <p:spPr>
          <a:xfrm rot="20880000">
            <a:off x="4837644" y="1967916"/>
            <a:ext cx="2560320" cy="3200400"/>
          </a:xfrm>
          <a:prstGeom prst="rect">
            <a:avLst/>
          </a:prstGeom>
          <a:ln w="25400">
            <a:solidFill>
              <a:schemeClr val="bg1">
                <a:lumMod val="75000"/>
              </a:schemeClr>
            </a:solidFill>
          </a:ln>
        </p:spPr>
      </p:pic>
      <p:pic>
        <p:nvPicPr>
          <p:cNvPr id="12" name="Picture 11"/>
          <p:cNvPicPr>
            <a:picLocks/>
          </p:cNvPicPr>
          <p:nvPr/>
        </p:nvPicPr>
        <p:blipFill rotWithShape="1">
          <a:blip r:embed="rId5">
            <a:extLst>
              <a:ext uri="{28A0092B-C50C-407E-A947-70E740481C1C}">
                <a14:useLocalDpi xmlns:a14="http://schemas.microsoft.com/office/drawing/2010/main" val="0"/>
              </a:ext>
            </a:extLst>
          </a:blip>
          <a:srcRect l="708" r="781"/>
          <a:stretch/>
        </p:blipFill>
        <p:spPr>
          <a:xfrm rot="20880000">
            <a:off x="8441389" y="1967915"/>
            <a:ext cx="2560320" cy="3200400"/>
          </a:xfrm>
          <a:prstGeom prst="rect">
            <a:avLst/>
          </a:prstGeom>
          <a:ln w="25400">
            <a:solidFill>
              <a:schemeClr val="bg1">
                <a:lumMod val="75000"/>
              </a:schemeClr>
            </a:solidFill>
          </a:ln>
        </p:spPr>
      </p:pic>
    </p:spTree>
    <p:extLst>
      <p:ext uri="{BB962C8B-B14F-4D97-AF65-F5344CB8AC3E}">
        <p14:creationId xmlns:p14="http://schemas.microsoft.com/office/powerpoint/2010/main" val="953045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Content Placeholder 4">
            <a:extLst>
              <a:ext uri="{FF2B5EF4-FFF2-40B4-BE49-F238E27FC236}">
                <a16:creationId xmlns:a16="http://schemas.microsoft.com/office/drawing/2014/main" id="{FC774625-0608-BA4B-95CB-BFB64BE39765}"/>
              </a:ext>
            </a:extLst>
          </p:cNvPr>
          <p:cNvSpPr>
            <a:spLocks noGrp="1"/>
          </p:cNvSpPr>
          <p:nvPr>
            <p:ph idx="1"/>
          </p:nvPr>
        </p:nvSpPr>
        <p:spPr>
          <a:xfrm>
            <a:off x="5149971" y="3904886"/>
            <a:ext cx="6368264" cy="1581514"/>
          </a:xfrm>
        </p:spPr>
        <p:txBody>
          <a:bodyPr>
            <a:noAutofit/>
          </a:bodyPr>
          <a:lstStyle/>
          <a:p>
            <a:pPr marL="0" lvl="0" indent="0">
              <a:lnSpc>
                <a:spcPct val="100000"/>
              </a:lnSpc>
              <a:spcBef>
                <a:spcPts val="0"/>
              </a:spcBef>
              <a:spcAft>
                <a:spcPts val="1200"/>
              </a:spcAft>
              <a:buNone/>
            </a:pPr>
            <a:r>
              <a:rPr lang="en-US" dirty="0">
                <a:solidFill>
                  <a:srgbClr val="44546A"/>
                </a:solidFill>
              </a:rPr>
              <a:t>Sign up for our mailing list, download tools and resources, and more: </a:t>
            </a:r>
            <a:r>
              <a:rPr lang="en-US" dirty="0">
                <a:solidFill>
                  <a:srgbClr val="44546A"/>
                </a:solidFill>
                <a:latin typeface="Arial Rounded MT Bold" pitchFamily="34" charset="0"/>
                <a:cs typeface="Arial" charset="0"/>
              </a:rPr>
              <a:t>targethiv.org/ace</a:t>
            </a:r>
            <a:endParaRPr lang="en-US" dirty="0">
              <a:solidFill>
                <a:srgbClr val="44546A"/>
              </a:solidFill>
              <a:latin typeface="Calibri" panose="020F0502020204030204"/>
              <a:cs typeface="Arial" charset="0"/>
            </a:endParaRPr>
          </a:p>
          <a:p>
            <a:pPr marL="0" lvl="0" indent="0">
              <a:lnSpc>
                <a:spcPct val="100000"/>
              </a:lnSpc>
              <a:spcBef>
                <a:spcPts val="0"/>
              </a:spcBef>
              <a:spcAft>
                <a:spcPts val="1200"/>
              </a:spcAft>
              <a:buNone/>
            </a:pPr>
            <a:r>
              <a:rPr lang="en-US" dirty="0">
                <a:solidFill>
                  <a:srgbClr val="44546A"/>
                </a:solidFill>
              </a:rPr>
              <a:t>Contact us at </a:t>
            </a:r>
            <a:r>
              <a:rPr lang="en-US" dirty="0">
                <a:solidFill>
                  <a:srgbClr val="44546A"/>
                </a:solidFill>
                <a:latin typeface="Arial Rounded MT Bold" pitchFamily="34" charset="0"/>
                <a:cs typeface="Arial" charset="0"/>
              </a:rPr>
              <a:t>acetacenter@jsi.com</a:t>
            </a:r>
          </a:p>
          <a:p>
            <a:pPr>
              <a:spcBef>
                <a:spcPts val="0"/>
              </a:spcBef>
              <a:spcAft>
                <a:spcPts val="1200"/>
              </a:spcAft>
            </a:pPr>
            <a:endParaRPr lang="en-US" dirty="0"/>
          </a:p>
        </p:txBody>
      </p:sp>
    </p:spTree>
    <p:extLst>
      <p:ext uri="{BB962C8B-B14F-4D97-AF65-F5344CB8AC3E}">
        <p14:creationId xmlns:p14="http://schemas.microsoft.com/office/powerpoint/2010/main" val="1557173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2" descr="ControlsInc-PP_slid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286" y="0"/>
            <a:ext cx="125185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ANAC-logo-RG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6595" y="5777637"/>
            <a:ext cx="2264611" cy="79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itle 2"/>
          <p:cNvSpPr>
            <a:spLocks noGrp="1"/>
          </p:cNvSpPr>
          <p:nvPr>
            <p:ph type="title"/>
          </p:nvPr>
        </p:nvSpPr>
        <p:spPr/>
        <p:txBody>
          <a:bodyPr>
            <a:normAutofit/>
          </a:bodyPr>
          <a:lstStyle/>
          <a:p>
            <a:pPr algn="ctr" eaLnBrk="1" hangingPunct="1"/>
            <a:r>
              <a:rPr lang="en-US" altLang="en-US" sz="3200" b="1" dirty="0">
                <a:solidFill>
                  <a:srgbClr val="0070C0"/>
                </a:solidFill>
              </a:rPr>
              <a:t>Questions and Answers</a:t>
            </a:r>
          </a:p>
        </p:txBody>
      </p:sp>
      <p:sp>
        <p:nvSpPr>
          <p:cNvPr id="3079" name="Content Placeholder 3"/>
          <p:cNvSpPr>
            <a:spLocks noGrp="1"/>
          </p:cNvSpPr>
          <p:nvPr>
            <p:ph idx="1"/>
          </p:nvPr>
        </p:nvSpPr>
        <p:spPr>
          <a:xfrm>
            <a:off x="1418491" y="1506131"/>
            <a:ext cx="9840007" cy="3845737"/>
          </a:xfrm>
        </p:spPr>
        <p:txBody>
          <a:bodyPr/>
          <a:lstStyle/>
          <a:p>
            <a:pPr marL="0" indent="0" algn="ctr" eaLnBrk="1" fontAlgn="auto" hangingPunct="1">
              <a:spcAft>
                <a:spcPts val="600"/>
              </a:spcAft>
              <a:buNone/>
            </a:pPr>
            <a:endParaRPr lang="en-US" sz="1000" dirty="0">
              <a:ea typeface="Times New Roman" panose="02020603050405020304" pitchFamily="18" charset="0"/>
            </a:endParaRPr>
          </a:p>
          <a:p>
            <a:pPr marL="0" indent="0" algn="ctr" eaLnBrk="1" fontAlgn="auto" hangingPunct="1">
              <a:spcAft>
                <a:spcPts val="600"/>
              </a:spcAft>
              <a:buNone/>
            </a:pPr>
            <a:r>
              <a:rPr lang="en-US" dirty="0">
                <a:ea typeface="Times New Roman" panose="02020603050405020304" pitchFamily="18" charset="0"/>
              </a:rPr>
              <a:t>               </a:t>
            </a:r>
            <a:br>
              <a:rPr lang="en-US" dirty="0">
                <a:ea typeface="Times New Roman" panose="02020603050405020304" pitchFamily="18" charset="0"/>
              </a:rPr>
            </a:br>
            <a:r>
              <a:rPr lang="en-US" dirty="0">
                <a:ea typeface="Times New Roman" panose="02020603050405020304" pitchFamily="18" charset="0"/>
              </a:rPr>
              <a:t>Please submit all questions through the Chat box</a:t>
            </a:r>
          </a:p>
          <a:p>
            <a:pPr marL="0" indent="0" algn="ctr" eaLnBrk="1" fontAlgn="auto" hangingPunct="1">
              <a:spcAft>
                <a:spcPts val="600"/>
              </a:spcAft>
              <a:buNone/>
            </a:pPr>
            <a:r>
              <a:rPr lang="en-US" dirty="0">
                <a:ea typeface="Times New Roman" panose="02020603050405020304" pitchFamily="18" charset="0"/>
              </a:rPr>
              <a:t> and we will do our best to address them </a:t>
            </a:r>
          </a:p>
          <a:p>
            <a:pPr marL="0" indent="0" algn="ctr" eaLnBrk="1" fontAlgn="auto" hangingPunct="1">
              <a:spcAft>
                <a:spcPts val="600"/>
              </a:spcAft>
              <a:buNone/>
            </a:pPr>
            <a:r>
              <a:rPr lang="en-US" dirty="0">
                <a:ea typeface="Times New Roman" panose="02020603050405020304" pitchFamily="18" charset="0"/>
              </a:rPr>
              <a:t>             </a:t>
            </a:r>
          </a:p>
          <a:p>
            <a:pPr marL="0" indent="0" algn="ctr" eaLnBrk="1" fontAlgn="auto" hangingPunct="1">
              <a:spcAft>
                <a:spcPts val="600"/>
              </a:spcAft>
              <a:buNone/>
            </a:pPr>
            <a:endParaRPr lang="en-US" b="1" dirty="0">
              <a:effectLst/>
              <a:ea typeface="Times New Roman" panose="02020603050405020304" pitchFamily="18" charset="0"/>
            </a:endParaRPr>
          </a:p>
          <a:p>
            <a:pPr marL="0" indent="0" eaLnBrk="1" fontAlgn="auto" hangingPunct="1">
              <a:spcAft>
                <a:spcPts val="600"/>
              </a:spcAft>
              <a:buNone/>
            </a:pPr>
            <a:endParaRPr lang="en-US" sz="2700" dirty="0">
              <a:solidFill>
                <a:prstClr val="black"/>
              </a:solidFill>
              <a:latin typeface="Lucida Sans"/>
              <a:cs typeface="Lucida Sans"/>
            </a:endParaRPr>
          </a:p>
          <a:p>
            <a:pPr marL="0" indent="0" eaLnBrk="1" hangingPunct="1">
              <a:buNone/>
              <a:defRPr/>
            </a:pPr>
            <a:endParaRPr lang="en-US" sz="2800" dirty="0"/>
          </a:p>
        </p:txBody>
      </p:sp>
    </p:spTree>
    <p:extLst>
      <p:ext uri="{BB962C8B-B14F-4D97-AF65-F5344CB8AC3E}">
        <p14:creationId xmlns:p14="http://schemas.microsoft.com/office/powerpoint/2010/main" val="2530608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2" descr="ControlsInc-PP_slid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286" y="0"/>
            <a:ext cx="125185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descr="ANAC-logo-RG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6595" y="5777637"/>
            <a:ext cx="2264611" cy="79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itle 2"/>
          <p:cNvSpPr>
            <a:spLocks noGrp="1"/>
          </p:cNvSpPr>
          <p:nvPr>
            <p:ph type="title"/>
          </p:nvPr>
        </p:nvSpPr>
        <p:spPr/>
        <p:txBody>
          <a:bodyPr>
            <a:normAutofit/>
          </a:bodyPr>
          <a:lstStyle/>
          <a:p>
            <a:pPr algn="ctr" eaLnBrk="1" hangingPunct="1"/>
            <a:r>
              <a:rPr lang="en-US" altLang="en-US" sz="3200" b="1" dirty="0">
                <a:solidFill>
                  <a:srgbClr val="0070C0"/>
                </a:solidFill>
              </a:rPr>
              <a:t>ANAC’s HIV and Aging Learning Modules</a:t>
            </a:r>
          </a:p>
        </p:txBody>
      </p:sp>
      <p:sp>
        <p:nvSpPr>
          <p:cNvPr id="3079" name="Content Placeholder 3"/>
          <p:cNvSpPr>
            <a:spLocks noGrp="1"/>
          </p:cNvSpPr>
          <p:nvPr>
            <p:ph idx="1"/>
          </p:nvPr>
        </p:nvSpPr>
        <p:spPr>
          <a:xfrm>
            <a:off x="1981199" y="1417639"/>
            <a:ext cx="9840007" cy="4163029"/>
          </a:xfrm>
        </p:spPr>
        <p:txBody>
          <a:bodyPr>
            <a:normAutofit fontScale="25000" lnSpcReduction="20000"/>
          </a:bodyPr>
          <a:lstStyle/>
          <a:p>
            <a:pPr marL="50800" indent="0" algn="l">
              <a:buNone/>
            </a:pPr>
            <a:endParaRPr lang="en-US" b="0" i="0" cap="all" dirty="0">
              <a:solidFill>
                <a:srgbClr val="6A2E91"/>
              </a:solidFill>
              <a:effectLst/>
              <a:latin typeface="droid sans"/>
            </a:endParaRPr>
          </a:p>
          <a:p>
            <a:pPr marL="50800" indent="0" algn="l">
              <a:buNone/>
            </a:pPr>
            <a:r>
              <a:rPr lang="en-US" sz="6400" b="1" i="0" dirty="0">
                <a:solidFill>
                  <a:srgbClr val="333333"/>
                </a:solidFill>
                <a:effectLst/>
                <a:latin typeface="Calibri" panose="020F0502020204030204" pitchFamily="34" charset="0"/>
                <a:cs typeface="Calibri" panose="020F0502020204030204" pitchFamily="34" charset="0"/>
              </a:rPr>
              <a:t>ANAC developed </a:t>
            </a:r>
            <a:r>
              <a:rPr lang="en-US" sz="6400" b="1" dirty="0">
                <a:solidFill>
                  <a:srgbClr val="333333"/>
                </a:solidFill>
                <a:latin typeface="Calibri" panose="020F0502020204030204" pitchFamily="34" charset="0"/>
                <a:cs typeface="Calibri" panose="020F0502020204030204" pitchFamily="34" charset="0"/>
              </a:rPr>
              <a:t>a series of learning </a:t>
            </a:r>
            <a:r>
              <a:rPr lang="en-US" sz="6400" b="1" i="0" dirty="0">
                <a:solidFill>
                  <a:srgbClr val="333333"/>
                </a:solidFill>
                <a:effectLst/>
                <a:latin typeface="Calibri" panose="020F0502020204030204" pitchFamily="34" charset="0"/>
                <a:cs typeface="Calibri" panose="020F0502020204030204" pitchFamily="34" charset="0"/>
              </a:rPr>
              <a:t>modules to educate RNs, APRNs, LPNs, CNAs and other healthcare providers working with aging PLWH. The modules provide a standardized body of knowledge and aim to improve the quality of care for people living, aging and thriving with HIV.</a:t>
            </a:r>
          </a:p>
          <a:p>
            <a:pPr marL="50800" indent="0" algn="l">
              <a:buNone/>
            </a:pPr>
            <a:endParaRPr lang="en-US" sz="6400" b="1" dirty="0">
              <a:solidFill>
                <a:srgbClr val="333333"/>
              </a:solidFill>
              <a:latin typeface="Calibri" panose="020F0502020204030204" pitchFamily="34" charset="0"/>
              <a:cs typeface="Calibri" panose="020F0502020204030204" pitchFamily="34" charset="0"/>
            </a:endParaRPr>
          </a:p>
          <a:p>
            <a:pPr marL="50800" indent="0" algn="l">
              <a:buNone/>
            </a:pPr>
            <a:r>
              <a:rPr lang="en-US" sz="6400" b="1" i="0" dirty="0">
                <a:solidFill>
                  <a:srgbClr val="333333"/>
                </a:solidFill>
                <a:effectLst/>
                <a:latin typeface="Calibri" panose="020F0502020204030204" pitchFamily="34" charset="0"/>
                <a:cs typeface="Calibri" panose="020F0502020204030204" pitchFamily="34" charset="0"/>
              </a:rPr>
              <a:t>The current modules available now are:</a:t>
            </a:r>
          </a:p>
          <a:p>
            <a:pPr marL="50800" indent="0" algn="l">
              <a:buNone/>
            </a:pPr>
            <a:endParaRPr lang="en-US" sz="6400" b="1" i="0" dirty="0">
              <a:solidFill>
                <a:srgbClr val="333333"/>
              </a:solidFill>
              <a:effectLst/>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6400" b="1" i="0" dirty="0">
                <a:solidFill>
                  <a:srgbClr val="333333"/>
                </a:solidFill>
                <a:effectLst/>
                <a:latin typeface="Calibri" panose="020F0502020204030204" pitchFamily="34" charset="0"/>
                <a:cs typeface="Calibri" panose="020F0502020204030204" pitchFamily="34" charset="0"/>
              </a:rPr>
              <a:t>HIV Foundations</a:t>
            </a:r>
          </a:p>
          <a:p>
            <a:pPr lvl="1">
              <a:buFont typeface="Arial" panose="020B0604020202020204" pitchFamily="34" charset="0"/>
              <a:buChar char="•"/>
            </a:pPr>
            <a:r>
              <a:rPr lang="en-US" sz="6400" b="1" i="0" dirty="0">
                <a:solidFill>
                  <a:srgbClr val="333333"/>
                </a:solidFill>
                <a:effectLst/>
                <a:latin typeface="Calibri" panose="020F0502020204030204" pitchFamily="34" charset="0"/>
                <a:cs typeface="Calibri" panose="020F0502020204030204" pitchFamily="34" charset="0"/>
              </a:rPr>
              <a:t>Brain Health, Cognition and Mental Health                                   </a:t>
            </a:r>
          </a:p>
          <a:p>
            <a:pPr lvl="1">
              <a:buFont typeface="Arial" panose="020B0604020202020204" pitchFamily="34" charset="0"/>
              <a:buChar char="•"/>
            </a:pPr>
            <a:r>
              <a:rPr lang="en-US" sz="6400" b="1" i="0" dirty="0">
                <a:solidFill>
                  <a:srgbClr val="333333"/>
                </a:solidFill>
                <a:effectLst/>
                <a:latin typeface="Calibri" panose="020F0502020204030204" pitchFamily="34" charset="0"/>
                <a:cs typeface="Calibri" panose="020F0502020204030204" pitchFamily="34" charset="0"/>
              </a:rPr>
              <a:t>Chronic Co-Occurring Conditions</a:t>
            </a:r>
          </a:p>
          <a:p>
            <a:pPr lvl="1">
              <a:buFont typeface="Arial" panose="020B0604020202020204" pitchFamily="34" charset="0"/>
              <a:buChar char="•"/>
            </a:pPr>
            <a:r>
              <a:rPr lang="en-US" sz="6400" b="1" i="0" dirty="0">
                <a:solidFill>
                  <a:srgbClr val="333333"/>
                </a:solidFill>
                <a:effectLst/>
                <a:latin typeface="Calibri" panose="020F0502020204030204" pitchFamily="34" charset="0"/>
                <a:cs typeface="Calibri" panose="020F0502020204030204" pitchFamily="34" charset="0"/>
              </a:rPr>
              <a:t>Creating an Inclusive Space</a:t>
            </a:r>
          </a:p>
          <a:p>
            <a:pPr lvl="1">
              <a:buFont typeface="Arial" panose="020B0604020202020204" pitchFamily="34" charset="0"/>
              <a:buChar char="•"/>
            </a:pPr>
            <a:endParaRPr lang="en-US" sz="6400" b="1" i="0" dirty="0">
              <a:solidFill>
                <a:srgbClr val="333333"/>
              </a:solidFill>
              <a:effectLst/>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6400" b="1" dirty="0">
              <a:solidFill>
                <a:srgbClr val="333333"/>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6400" b="1" i="0" dirty="0">
              <a:solidFill>
                <a:srgbClr val="333333"/>
              </a:solidFill>
              <a:effectLst/>
              <a:latin typeface="Calibri" panose="020F0502020204030204" pitchFamily="34" charset="0"/>
              <a:cs typeface="Calibri" panose="020F0502020204030204" pitchFamily="34" charset="0"/>
            </a:endParaRPr>
          </a:p>
          <a:p>
            <a:pPr marL="533400" lvl="1" indent="0">
              <a:buNone/>
            </a:pPr>
            <a:r>
              <a:rPr lang="en-US" sz="6400" b="1" i="0" dirty="0">
                <a:solidFill>
                  <a:srgbClr val="333333"/>
                </a:solidFill>
                <a:effectLst/>
                <a:latin typeface="Calibri" panose="020F0502020204030204" pitchFamily="34" charset="0"/>
                <a:cs typeface="Calibri" panose="020F0502020204030204" pitchFamily="34" charset="0"/>
              </a:rPr>
              <a:t>More modules about Quality of Life and Cardiovascular Disease available in early 2023!</a:t>
            </a:r>
          </a:p>
          <a:p>
            <a:pPr marL="0" indent="0" algn="ctr" eaLnBrk="1" fontAlgn="auto" hangingPunct="1">
              <a:spcAft>
                <a:spcPts val="600"/>
              </a:spcAft>
              <a:buNone/>
            </a:pPr>
            <a:r>
              <a:rPr lang="en-US" sz="6400" b="1" dirty="0">
                <a:latin typeface="Calibri" panose="020F0502020204030204" pitchFamily="34" charset="0"/>
                <a:ea typeface="Times New Roman" panose="02020603050405020304" pitchFamily="18" charset="0"/>
                <a:cs typeface="Calibri" panose="020F0502020204030204" pitchFamily="34" charset="0"/>
              </a:rPr>
              <a:t>               </a:t>
            </a:r>
            <a:br>
              <a:rPr lang="en-US" b="1" dirty="0">
                <a:latin typeface="Calibri" panose="020F0502020204030204" pitchFamily="34" charset="0"/>
                <a:ea typeface="Times New Roman" panose="02020603050405020304" pitchFamily="18" charset="0"/>
                <a:cs typeface="Calibri" panose="020F0502020204030204" pitchFamily="34" charset="0"/>
              </a:rPr>
            </a:br>
            <a:r>
              <a:rPr lang="en-US" dirty="0">
                <a:ea typeface="Times New Roman" panose="02020603050405020304" pitchFamily="18" charset="0"/>
              </a:rPr>
              <a:t>             </a:t>
            </a:r>
          </a:p>
          <a:p>
            <a:pPr marL="0" indent="0" algn="ctr" eaLnBrk="1" fontAlgn="auto" hangingPunct="1">
              <a:spcAft>
                <a:spcPts val="600"/>
              </a:spcAft>
              <a:buNone/>
            </a:pPr>
            <a:endParaRPr lang="en-US" b="1" dirty="0">
              <a:effectLst/>
              <a:ea typeface="Times New Roman" panose="02020603050405020304" pitchFamily="18" charset="0"/>
            </a:endParaRPr>
          </a:p>
          <a:p>
            <a:pPr marL="0" indent="0" eaLnBrk="1" fontAlgn="auto" hangingPunct="1">
              <a:spcAft>
                <a:spcPts val="600"/>
              </a:spcAft>
              <a:buNone/>
            </a:pPr>
            <a:endParaRPr lang="en-US" sz="2700" dirty="0">
              <a:solidFill>
                <a:prstClr val="black"/>
              </a:solidFill>
              <a:latin typeface="Lucida Sans"/>
              <a:cs typeface="Lucida Sans"/>
            </a:endParaRPr>
          </a:p>
          <a:p>
            <a:pPr marL="0" indent="0" eaLnBrk="1" hangingPunct="1">
              <a:buNone/>
              <a:defRPr/>
            </a:pPr>
            <a:endParaRPr lang="en-US" sz="2800" dirty="0"/>
          </a:p>
        </p:txBody>
      </p:sp>
      <p:pic>
        <p:nvPicPr>
          <p:cNvPr id="2" name="Picture 1">
            <a:extLst>
              <a:ext uri="{FF2B5EF4-FFF2-40B4-BE49-F238E27FC236}">
                <a16:creationId xmlns:a16="http://schemas.microsoft.com/office/drawing/2014/main" id="{3B6708EA-6CCE-BE0D-23B1-4B5A47837677}"/>
              </a:ext>
            </a:extLst>
          </p:cNvPr>
          <p:cNvPicPr>
            <a:picLocks noChangeAspect="1"/>
          </p:cNvPicPr>
          <p:nvPr/>
        </p:nvPicPr>
        <p:blipFill>
          <a:blip r:embed="rId5"/>
          <a:stretch>
            <a:fillRect/>
          </a:stretch>
        </p:blipFill>
        <p:spPr>
          <a:xfrm>
            <a:off x="7589682" y="2409977"/>
            <a:ext cx="3933825" cy="2209800"/>
          </a:xfrm>
          <a:prstGeom prst="rect">
            <a:avLst/>
          </a:prstGeom>
        </p:spPr>
      </p:pic>
    </p:spTree>
    <p:extLst>
      <p:ext uri="{BB962C8B-B14F-4D97-AF65-F5344CB8AC3E}">
        <p14:creationId xmlns:p14="http://schemas.microsoft.com/office/powerpoint/2010/main" val="1789441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ntrolsInc-PP_slide3.jpg">
            <a:extLst>
              <a:ext uri="{FF2B5EF4-FFF2-40B4-BE49-F238E27FC236}">
                <a16:creationId xmlns:a16="http://schemas.microsoft.com/office/drawing/2014/main" id="{988D2E46-0458-ECA6-6A34-E0AA20DF3B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1" y="0"/>
            <a:ext cx="12229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ANAC-logo-RGB.png">
            <a:extLst>
              <a:ext uri="{FF2B5EF4-FFF2-40B4-BE49-F238E27FC236}">
                <a16:creationId xmlns:a16="http://schemas.microsoft.com/office/drawing/2014/main" id="{5905DA21-78A8-BC85-BBAD-D6EA43511B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39692" y="5856094"/>
            <a:ext cx="20145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1"/>
          <p:cNvSpPr txBox="1">
            <a:spLocks noChangeArrowheads="1"/>
          </p:cNvSpPr>
          <p:nvPr/>
        </p:nvSpPr>
        <p:spPr bwMode="auto">
          <a:xfrm>
            <a:off x="2624138" y="1817688"/>
            <a:ext cx="76628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a:p>
            <a:pPr defTabSz="457200" eaLnBrk="0" fontAlgn="base" hangingPunct="0">
              <a:spcBef>
                <a:spcPct val="0"/>
              </a:spcBef>
              <a:spcAft>
                <a:spcPct val="0"/>
              </a:spcAft>
              <a:buNone/>
            </a:pPr>
            <a:endParaRPr lang="en-US" altLang="en-US" sz="1800" dirty="0">
              <a:solidFill>
                <a:prstClr val="black"/>
              </a:solidFill>
            </a:endParaRPr>
          </a:p>
        </p:txBody>
      </p:sp>
      <p:sp>
        <p:nvSpPr>
          <p:cNvPr id="70662" name="Title 2"/>
          <p:cNvSpPr>
            <a:spLocks noGrp="1"/>
          </p:cNvSpPr>
          <p:nvPr>
            <p:ph type="title"/>
          </p:nvPr>
        </p:nvSpPr>
        <p:spPr/>
        <p:txBody>
          <a:bodyPr>
            <a:normAutofit/>
          </a:bodyPr>
          <a:lstStyle/>
          <a:p>
            <a:pPr algn="ctr" eaLnBrk="1" hangingPunct="1"/>
            <a:r>
              <a:rPr lang="en-US" altLang="en-US" sz="3200" b="1" dirty="0">
                <a:solidFill>
                  <a:schemeClr val="accent1">
                    <a:lumMod val="75000"/>
                  </a:schemeClr>
                </a:solidFill>
              </a:rPr>
              <a:t>Nursing Continuing Professional Development</a:t>
            </a:r>
          </a:p>
        </p:txBody>
      </p:sp>
      <p:sp>
        <p:nvSpPr>
          <p:cNvPr id="3079" name="Content Placeholder 3"/>
          <p:cNvSpPr>
            <a:spLocks noGrp="1"/>
          </p:cNvSpPr>
          <p:nvPr>
            <p:ph idx="1"/>
          </p:nvPr>
        </p:nvSpPr>
        <p:spPr>
          <a:xfrm>
            <a:off x="1976914" y="1624012"/>
            <a:ext cx="8957310" cy="4708525"/>
          </a:xfrm>
        </p:spPr>
        <p:txBody>
          <a:bodyPr>
            <a:normAutofit lnSpcReduction="10000"/>
          </a:bodyPr>
          <a:lstStyle/>
          <a:p>
            <a:pPr marL="0" indent="0" algn="ctr">
              <a:buNone/>
            </a:pPr>
            <a:r>
              <a:rPr lang="en-US" sz="2400" b="1" dirty="0"/>
              <a:t>To be awarded contact hours for this webinar, complete the evaluation found at:</a:t>
            </a:r>
          </a:p>
          <a:p>
            <a:pPr marL="0" indent="0" algn="ctr">
              <a:buNone/>
            </a:pPr>
            <a:endParaRPr lang="en-US" sz="2400" b="1" dirty="0"/>
          </a:p>
          <a:p>
            <a:pPr marL="0" indent="0" algn="ctr">
              <a:buNone/>
            </a:pPr>
            <a:r>
              <a:rPr lang="en-US" sz="1600" b="0" i="0" dirty="0">
                <a:solidFill>
                  <a:srgbClr val="333333"/>
                </a:solidFill>
                <a:effectLst/>
                <a:latin typeface="helvetica" panose="020B0604020202020204" pitchFamily="34" charset="0"/>
                <a:hlinkClick r:id="rId5"/>
              </a:rPr>
              <a:t>https://www.classmarker.com/online-test/start/?quiz=kjv63926b18477cd</a:t>
            </a:r>
            <a:endParaRPr lang="en-US" sz="1600" b="0" i="0" dirty="0">
              <a:solidFill>
                <a:srgbClr val="333333"/>
              </a:solidFill>
              <a:effectLst/>
              <a:latin typeface="helvetica" panose="020B0604020202020204" pitchFamily="34" charset="0"/>
            </a:endParaRPr>
          </a:p>
          <a:p>
            <a:pPr marL="0" indent="0" algn="ctr">
              <a:buNone/>
            </a:pPr>
            <a:endParaRPr lang="en-US" sz="2400" dirty="0">
              <a:solidFill>
                <a:schemeClr val="tx2"/>
              </a:solidFill>
            </a:endParaRPr>
          </a:p>
          <a:p>
            <a:pPr marL="0" indent="0" algn="ctr">
              <a:buNone/>
            </a:pPr>
            <a:r>
              <a:rPr lang="en-US" sz="2400" dirty="0"/>
              <a:t>You will also receive an email with this link after the webinar</a:t>
            </a:r>
          </a:p>
          <a:p>
            <a:pPr marL="0" indent="0" algn="ctr">
              <a:buNone/>
            </a:pPr>
            <a:r>
              <a:rPr lang="en-US" sz="2400" b="1" dirty="0"/>
              <a:t>Additional Questions?</a:t>
            </a:r>
          </a:p>
          <a:p>
            <a:pPr marL="0" indent="0" algn="ctr">
              <a:buNone/>
            </a:pPr>
            <a:r>
              <a:rPr lang="en-US" sz="2400" b="1" dirty="0"/>
              <a:t>Email Sheila at Sheila@anac.net</a:t>
            </a:r>
          </a:p>
          <a:p>
            <a:pPr marL="0" indent="0" algn="ctr">
              <a:buNone/>
            </a:pPr>
            <a:endParaRPr lang="en-US" sz="2000" dirty="0"/>
          </a:p>
          <a:p>
            <a:pPr marL="0" indent="0" algn="ctr">
              <a:buNone/>
            </a:pPr>
            <a:r>
              <a:rPr lang="en-US" sz="2000" dirty="0"/>
              <a:t>The Association of Nurses in AIDS Care (ANAC) is accredited as a provider of nursing continuing professional development by the American Nurses Credentialing Center's Commission on Accreditation.</a:t>
            </a:r>
          </a:p>
          <a:p>
            <a:pPr marL="0" indent="0" algn="ctr">
              <a:buNone/>
            </a:pPr>
            <a:endParaRPr lang="en-US" b="1" dirty="0"/>
          </a:p>
        </p:txBody>
      </p:sp>
    </p:spTree>
    <p:extLst>
      <p:ext uri="{BB962C8B-B14F-4D97-AF65-F5344CB8AC3E}">
        <p14:creationId xmlns:p14="http://schemas.microsoft.com/office/powerpoint/2010/main" val="436281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ntrolsInc-PP_slide3.jpg">
            <a:extLst>
              <a:ext uri="{FF2B5EF4-FFF2-40B4-BE49-F238E27FC236}">
                <a16:creationId xmlns:a16="http://schemas.microsoft.com/office/drawing/2014/main" id="{791BF488-8A7F-A041-7734-9F2A63004E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1" y="0"/>
            <a:ext cx="12229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NAC-logo-RGB.png">
            <a:extLst>
              <a:ext uri="{FF2B5EF4-FFF2-40B4-BE49-F238E27FC236}">
                <a16:creationId xmlns:a16="http://schemas.microsoft.com/office/drawing/2014/main" id="{D214FEC8-2931-3926-2382-ACB1A32231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39692" y="5856094"/>
            <a:ext cx="20145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p:cNvSpPr txBox="1">
            <a:spLocks noChangeArrowheads="1"/>
          </p:cNvSpPr>
          <p:nvPr/>
        </p:nvSpPr>
        <p:spPr bwMode="auto">
          <a:xfrm>
            <a:off x="2624138" y="1817688"/>
            <a:ext cx="76628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charset="0"/>
              <a:ea typeface="MS PGothic" charset="-128"/>
              <a:cs typeface="ＭＳ Ｐゴシック" charset="-128"/>
            </a:endParaRPr>
          </a:p>
        </p:txBody>
      </p:sp>
      <p:sp>
        <p:nvSpPr>
          <p:cNvPr id="2" name="Rectangle 1"/>
          <p:cNvSpPr/>
          <p:nvPr/>
        </p:nvSpPr>
        <p:spPr>
          <a:xfrm>
            <a:off x="2496850" y="4492377"/>
            <a:ext cx="5828433"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all" spc="0" normalizeH="0" baseline="0" noProof="0" dirty="0">
              <a:ln>
                <a:noFill/>
              </a:ln>
              <a:solidFill>
                <a:srgbClr val="0077BE"/>
              </a:solidFill>
              <a:effectLst/>
              <a:uLnTx/>
              <a:uFillTx/>
              <a:latin typeface="droid sans"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0077BE"/>
                </a:solidFill>
                <a:effectLst/>
                <a:uLnTx/>
                <a:uFillTx/>
                <a:latin typeface="droid sans" charset="0"/>
                <a:ea typeface="+mn-ea"/>
                <a:cs typeface="+mn-cs"/>
              </a:rPr>
              <a:t>OCTOBER 25-28,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cap="all" dirty="0">
              <a:solidFill>
                <a:srgbClr val="0077BE"/>
              </a:solidFill>
              <a:latin typeface="droid sans"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0077BE"/>
                </a:solidFill>
                <a:effectLst/>
                <a:uLnTx/>
                <a:uFillTx/>
                <a:latin typeface="droid sans" charset="0"/>
                <a:ea typeface="+mn-ea"/>
                <a:cs typeface="+mn-cs"/>
              </a:rPr>
              <a:t>www.nursesinaidscare.org</a:t>
            </a:r>
          </a:p>
        </p:txBody>
      </p:sp>
      <p:pic>
        <p:nvPicPr>
          <p:cNvPr id="6" name="Content Placeholder 5" descr="Logo&#10;&#10;Description automatically generated">
            <a:extLst>
              <a:ext uri="{FF2B5EF4-FFF2-40B4-BE49-F238E27FC236}">
                <a16:creationId xmlns:a16="http://schemas.microsoft.com/office/drawing/2014/main" id="{69519587-9A64-65A8-4E5B-DB8B233EE0DD}"/>
              </a:ext>
            </a:extLst>
          </p:cNvPr>
          <p:cNvPicPr>
            <a:picLocks noGrp="1" noChangeAspect="1"/>
          </p:cNvPicPr>
          <p:nvPr>
            <p:ph idx="1"/>
          </p:nvPr>
        </p:nvPicPr>
        <p:blipFill>
          <a:blip r:embed="rId5"/>
          <a:stretch>
            <a:fillRect/>
          </a:stretch>
        </p:blipFill>
        <p:spPr>
          <a:xfrm>
            <a:off x="2920437" y="1195582"/>
            <a:ext cx="5272604" cy="2938029"/>
          </a:xfrm>
        </p:spPr>
      </p:pic>
    </p:spTree>
    <p:extLst>
      <p:ext uri="{BB962C8B-B14F-4D97-AF65-F5344CB8AC3E}">
        <p14:creationId xmlns:p14="http://schemas.microsoft.com/office/powerpoint/2010/main" val="34863768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7D98BF-FBF3-D9BA-CC54-021FF278FB1E}"/>
              </a:ext>
            </a:extLst>
          </p:cNvPr>
          <p:cNvSpPr txBox="1"/>
          <p:nvPr/>
        </p:nvSpPr>
        <p:spPr>
          <a:xfrm>
            <a:off x="605162" y="551279"/>
            <a:ext cx="10981676" cy="600164"/>
          </a:xfrm>
          <a:prstGeom prst="rect">
            <a:avLst/>
          </a:prstGeom>
          <a:solidFill>
            <a:schemeClr val="accent1">
              <a:lumMod val="60000"/>
              <a:lumOff val="40000"/>
            </a:schemeClr>
          </a:solidFill>
        </p:spPr>
        <p:txBody>
          <a:bodyPr wrap="square">
            <a:spAutoFit/>
          </a:bodyPr>
          <a:lstStyle/>
          <a:p>
            <a:pPr marL="457200" marR="0">
              <a:spcBef>
                <a:spcPts val="0"/>
              </a:spcBef>
              <a:spcAft>
                <a:spcPts val="0"/>
              </a:spcAft>
            </a:pPr>
            <a:r>
              <a:rPr lang="en-US" sz="3300" b="1" u="none" strike="noStrike" spc="30" dirty="0">
                <a:solidFill>
                  <a:schemeClr val="accent1">
                    <a:lumMod val="50000"/>
                  </a:schemeClr>
                </a:solidFill>
                <a:effectLst/>
                <a:ea typeface="Calibri" panose="020F0502020204030204" pitchFamily="34" charset="0"/>
              </a:rPr>
              <a:t>Faculty</a:t>
            </a:r>
            <a:endParaRPr lang="en-US" sz="3300" dirty="0">
              <a:solidFill>
                <a:schemeClr val="accent1">
                  <a:lumMod val="50000"/>
                </a:schemeClr>
              </a:solidFill>
              <a:effectLst/>
              <a:ea typeface="Calibri" panose="020F0502020204030204" pitchFamily="34" charset="0"/>
            </a:endParaRPr>
          </a:p>
        </p:txBody>
      </p:sp>
      <p:graphicFrame>
        <p:nvGraphicFramePr>
          <p:cNvPr id="2" name="Table 1">
            <a:extLst>
              <a:ext uri="{FF2B5EF4-FFF2-40B4-BE49-F238E27FC236}">
                <a16:creationId xmlns:a16="http://schemas.microsoft.com/office/drawing/2014/main" id="{026D7913-61F5-11B9-789B-173E6C09E97F}"/>
              </a:ext>
            </a:extLst>
          </p:cNvPr>
          <p:cNvGraphicFramePr>
            <a:graphicFrameLocks noGrp="1"/>
          </p:cNvGraphicFramePr>
          <p:nvPr>
            <p:extLst>
              <p:ext uri="{D42A27DB-BD31-4B8C-83A1-F6EECF244321}">
                <p14:modId xmlns:p14="http://schemas.microsoft.com/office/powerpoint/2010/main" val="211136212"/>
              </p:ext>
            </p:extLst>
          </p:nvPr>
        </p:nvGraphicFramePr>
        <p:xfrm>
          <a:off x="2859047" y="2878272"/>
          <a:ext cx="3325815" cy="855563"/>
        </p:xfrm>
        <a:graphic>
          <a:graphicData uri="http://schemas.openxmlformats.org/drawingml/2006/table">
            <a:tbl>
              <a:tblPr firstRow="1" firstCol="1" bandRow="1"/>
              <a:tblGrid>
                <a:gridCol w="3325815">
                  <a:extLst>
                    <a:ext uri="{9D8B030D-6E8A-4147-A177-3AD203B41FA5}">
                      <a16:colId xmlns:a16="http://schemas.microsoft.com/office/drawing/2014/main" val="3195137561"/>
                    </a:ext>
                  </a:extLst>
                </a:gridCol>
              </a:tblGrid>
              <a:tr h="855563">
                <a:tc>
                  <a:txBody>
                    <a:bodyPr/>
                    <a:lstStyle/>
                    <a:p>
                      <a:pPr marL="0" marR="0">
                        <a:spcBef>
                          <a:spcPts val="0"/>
                        </a:spcBef>
                        <a:spcAft>
                          <a:spcPts val="0"/>
                        </a:spcAft>
                      </a:pPr>
                      <a:r>
                        <a:rPr lang="en-US" sz="1050" b="1" dirty="0">
                          <a:solidFill>
                            <a:srgbClr val="000000"/>
                          </a:solidFill>
                          <a:effectLst/>
                          <a:latin typeface="Arial" panose="020B0604020202020204" pitchFamily="34" charset="0"/>
                          <a:ea typeface="Times New Roman" panose="02020603050405020304" pitchFamily="18" charset="0"/>
                        </a:rPr>
                        <a:t>Andrea Jackson, DrPH, MPH (she/her)</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50" dirty="0">
                          <a:solidFill>
                            <a:srgbClr val="000000"/>
                          </a:solidFill>
                          <a:effectLst/>
                          <a:latin typeface="Arial" panose="020B0604020202020204" pitchFamily="34" charset="0"/>
                          <a:ea typeface="Times New Roman" panose="02020603050405020304" pitchFamily="18" charset="0"/>
                        </a:rPr>
                        <a:t>Chief, Policy Development Branch</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50" dirty="0">
                          <a:solidFill>
                            <a:srgbClr val="000000"/>
                          </a:solidFill>
                          <a:effectLst/>
                          <a:latin typeface="Arial" panose="020B0604020202020204" pitchFamily="34" charset="0"/>
                          <a:ea typeface="Times New Roman" panose="02020603050405020304" pitchFamily="18" charset="0"/>
                        </a:rPr>
                        <a:t>HIV/AIDS Bureau</a:t>
                      </a:r>
                    </a:p>
                    <a:p>
                      <a:pPr marL="0" marR="0">
                        <a:spcBef>
                          <a:spcPts val="0"/>
                        </a:spcBef>
                        <a:spcAft>
                          <a:spcPts val="0"/>
                        </a:spcAft>
                      </a:pPr>
                      <a:r>
                        <a:rPr lang="en-US" sz="1050" dirty="0">
                          <a:solidFill>
                            <a:srgbClr val="000000"/>
                          </a:solidFill>
                          <a:effectLst/>
                          <a:latin typeface="Arial" panose="020B0604020202020204" pitchFamily="34" charset="0"/>
                          <a:ea typeface="Times New Roman" panose="02020603050405020304" pitchFamily="18" charset="0"/>
                        </a:rPr>
                        <a:t>Health Resources and Services Administration</a:t>
                      </a:r>
                      <a:endParaRPr lang="en-US" sz="1100" dirty="0">
                        <a:effectLst/>
                        <a:latin typeface="Calibri" panose="020F0502020204030204" pitchFamily="34" charset="0"/>
                        <a:ea typeface="Calibri" panose="020F0502020204030204" pitchFamily="34" charset="0"/>
                      </a:endParaRPr>
                    </a:p>
                  </a:txBody>
                  <a:tcPr marL="95250" marR="190500" marT="95250" marB="95250">
                    <a:lnL>
                      <a:noFill/>
                    </a:lnL>
                    <a:lnR>
                      <a:noFill/>
                    </a:lnR>
                    <a:lnT>
                      <a:noFill/>
                    </a:lnT>
                    <a:lnB>
                      <a:noFill/>
                    </a:lnB>
                  </a:tcPr>
                </a:tc>
                <a:extLst>
                  <a:ext uri="{0D108BD9-81ED-4DB2-BD59-A6C34878D82A}">
                    <a16:rowId xmlns:a16="http://schemas.microsoft.com/office/drawing/2014/main" val="1792605660"/>
                  </a:ext>
                </a:extLst>
              </a:tr>
            </a:tbl>
          </a:graphicData>
        </a:graphic>
      </p:graphicFrame>
      <p:sp>
        <p:nvSpPr>
          <p:cNvPr id="5" name="TextBox 4">
            <a:extLst>
              <a:ext uri="{FF2B5EF4-FFF2-40B4-BE49-F238E27FC236}">
                <a16:creationId xmlns:a16="http://schemas.microsoft.com/office/drawing/2014/main" id="{E96F5F28-1112-0A0F-F19E-1911577ECAB5}"/>
              </a:ext>
            </a:extLst>
          </p:cNvPr>
          <p:cNvSpPr txBox="1"/>
          <p:nvPr/>
        </p:nvSpPr>
        <p:spPr>
          <a:xfrm>
            <a:off x="8319871" y="2936721"/>
            <a:ext cx="4226351" cy="738664"/>
          </a:xfrm>
          <a:prstGeom prst="rect">
            <a:avLst/>
          </a:prstGeom>
          <a:noFill/>
        </p:spPr>
        <p:txBody>
          <a:bodyPr wrap="square">
            <a:spAutoFit/>
          </a:bodyPr>
          <a:lstStyle/>
          <a:p>
            <a:pPr marL="0" marR="0">
              <a:spcBef>
                <a:spcPts val="0"/>
              </a:spcBef>
              <a:spcAft>
                <a:spcPts val="0"/>
              </a:spcAft>
            </a:pPr>
            <a:r>
              <a:rPr lang="en-US" sz="1050" b="1" dirty="0">
                <a:solidFill>
                  <a:srgbClr val="000000"/>
                </a:solidFill>
                <a:effectLst/>
                <a:latin typeface="Arial" panose="020B0604020202020204" pitchFamily="34" charset="0"/>
                <a:ea typeface="Times New Roman" panose="02020603050405020304" pitchFamily="18" charset="0"/>
              </a:rPr>
              <a:t>John “JJ” Jackson, MA, NCC, LGPC (he/him)</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50" dirty="0">
                <a:solidFill>
                  <a:srgbClr val="000000"/>
                </a:solidFill>
                <a:effectLst/>
                <a:latin typeface="Arial" panose="020B0604020202020204" pitchFamily="34" charset="0"/>
                <a:ea typeface="Times New Roman" panose="02020603050405020304" pitchFamily="18" charset="0"/>
              </a:rPr>
              <a:t>Public Health Analyst, Division of State HIV/AIDS Programs</a:t>
            </a:r>
            <a:endParaRPr lang="en-US" sz="1100" dirty="0">
              <a:effectLst/>
              <a:latin typeface="Calibri" panose="020F0502020204030204" pitchFamily="34" charset="0"/>
              <a:ea typeface="Calibri" panose="020F0502020204030204" pitchFamily="34" charset="0"/>
            </a:endParaRPr>
          </a:p>
          <a:p>
            <a:r>
              <a:rPr lang="en-US" sz="1050" dirty="0">
                <a:solidFill>
                  <a:srgbClr val="000000"/>
                </a:solidFill>
                <a:effectLst/>
                <a:latin typeface="Arial" panose="020B0604020202020204" pitchFamily="34" charset="0"/>
                <a:ea typeface="Times New Roman" panose="02020603050405020304" pitchFamily="18" charset="0"/>
              </a:rPr>
              <a:t>HIV/AIDS Bureau</a:t>
            </a:r>
          </a:p>
          <a:p>
            <a:r>
              <a:rPr lang="en-US" sz="1050" dirty="0">
                <a:solidFill>
                  <a:srgbClr val="000000"/>
                </a:solidFill>
                <a:effectLst/>
                <a:latin typeface="Arial" panose="020B0604020202020204" pitchFamily="34" charset="0"/>
                <a:ea typeface="Times New Roman" panose="02020603050405020304" pitchFamily="18" charset="0"/>
              </a:rPr>
              <a:t>Health Resources and Services Administration</a:t>
            </a:r>
            <a:endParaRPr lang="en-US" dirty="0"/>
          </a:p>
        </p:txBody>
      </p:sp>
      <p:pic>
        <p:nvPicPr>
          <p:cNvPr id="6" name="Picture 5">
            <a:extLst>
              <a:ext uri="{FF2B5EF4-FFF2-40B4-BE49-F238E27FC236}">
                <a16:creationId xmlns:a16="http://schemas.microsoft.com/office/drawing/2014/main" id="{E60229AE-E4B3-7C61-AB6C-70357A279C34}"/>
              </a:ext>
            </a:extLst>
          </p:cNvPr>
          <p:cNvPicPr>
            <a:picLocks noChangeAspect="1"/>
          </p:cNvPicPr>
          <p:nvPr/>
        </p:nvPicPr>
        <p:blipFill>
          <a:blip r:embed="rId2"/>
          <a:stretch>
            <a:fillRect/>
          </a:stretch>
        </p:blipFill>
        <p:spPr>
          <a:xfrm>
            <a:off x="988696" y="1281945"/>
            <a:ext cx="1761905" cy="2333333"/>
          </a:xfrm>
          <a:prstGeom prst="rect">
            <a:avLst/>
          </a:prstGeom>
        </p:spPr>
      </p:pic>
      <p:pic>
        <p:nvPicPr>
          <p:cNvPr id="7" name="Picture 6">
            <a:extLst>
              <a:ext uri="{FF2B5EF4-FFF2-40B4-BE49-F238E27FC236}">
                <a16:creationId xmlns:a16="http://schemas.microsoft.com/office/drawing/2014/main" id="{652728D2-B0DC-D8DC-1707-A91E36F7AB23}"/>
              </a:ext>
            </a:extLst>
          </p:cNvPr>
          <p:cNvPicPr>
            <a:picLocks noChangeAspect="1"/>
          </p:cNvPicPr>
          <p:nvPr/>
        </p:nvPicPr>
        <p:blipFill>
          <a:blip r:embed="rId3"/>
          <a:stretch>
            <a:fillRect/>
          </a:stretch>
        </p:blipFill>
        <p:spPr>
          <a:xfrm>
            <a:off x="6742508" y="1281945"/>
            <a:ext cx="1466667" cy="2323809"/>
          </a:xfrm>
          <a:prstGeom prst="rect">
            <a:avLst/>
          </a:prstGeom>
        </p:spPr>
      </p:pic>
      <p:pic>
        <p:nvPicPr>
          <p:cNvPr id="8" name="Picture 7">
            <a:extLst>
              <a:ext uri="{FF2B5EF4-FFF2-40B4-BE49-F238E27FC236}">
                <a16:creationId xmlns:a16="http://schemas.microsoft.com/office/drawing/2014/main" id="{549D013B-B480-7512-568B-03E1BA8D906E}"/>
              </a:ext>
            </a:extLst>
          </p:cNvPr>
          <p:cNvPicPr>
            <a:picLocks noChangeAspect="1"/>
          </p:cNvPicPr>
          <p:nvPr/>
        </p:nvPicPr>
        <p:blipFill>
          <a:blip r:embed="rId4"/>
          <a:stretch>
            <a:fillRect/>
          </a:stretch>
        </p:blipFill>
        <p:spPr>
          <a:xfrm>
            <a:off x="1715983" y="4093428"/>
            <a:ext cx="2286000" cy="2286000"/>
          </a:xfrm>
          <a:prstGeom prst="rect">
            <a:avLst/>
          </a:prstGeom>
        </p:spPr>
      </p:pic>
      <p:pic>
        <p:nvPicPr>
          <p:cNvPr id="11" name="Picture 10">
            <a:extLst>
              <a:ext uri="{FF2B5EF4-FFF2-40B4-BE49-F238E27FC236}">
                <a16:creationId xmlns:a16="http://schemas.microsoft.com/office/drawing/2014/main" id="{1F92AD31-8558-0386-0D2C-D8A1EABF9994}"/>
              </a:ext>
            </a:extLst>
          </p:cNvPr>
          <p:cNvPicPr>
            <a:picLocks noChangeAspect="1"/>
          </p:cNvPicPr>
          <p:nvPr/>
        </p:nvPicPr>
        <p:blipFill>
          <a:blip r:embed="rId5"/>
          <a:stretch>
            <a:fillRect/>
          </a:stretch>
        </p:blipFill>
        <p:spPr>
          <a:xfrm>
            <a:off x="7085333" y="4093428"/>
            <a:ext cx="2247684" cy="2286000"/>
          </a:xfrm>
          <a:prstGeom prst="rect">
            <a:avLst/>
          </a:prstGeom>
        </p:spPr>
      </p:pic>
      <p:sp>
        <p:nvSpPr>
          <p:cNvPr id="13" name="TextBox 12">
            <a:extLst>
              <a:ext uri="{FF2B5EF4-FFF2-40B4-BE49-F238E27FC236}">
                <a16:creationId xmlns:a16="http://schemas.microsoft.com/office/drawing/2014/main" id="{926F43A7-64B7-EAE8-C449-6457C73E25B1}"/>
              </a:ext>
            </a:extLst>
          </p:cNvPr>
          <p:cNvSpPr txBox="1"/>
          <p:nvPr/>
        </p:nvSpPr>
        <p:spPr>
          <a:xfrm>
            <a:off x="9123433" y="5693171"/>
            <a:ext cx="2886224" cy="577081"/>
          </a:xfrm>
          <a:prstGeom prst="rect">
            <a:avLst/>
          </a:prstGeom>
          <a:noFill/>
        </p:spPr>
        <p:txBody>
          <a:bodyPr wrap="square">
            <a:spAutoFit/>
          </a:bodyPr>
          <a:lstStyle/>
          <a:p>
            <a:pPr marL="0" marR="0">
              <a:spcBef>
                <a:spcPts val="0"/>
              </a:spcBef>
              <a:spcAft>
                <a:spcPts val="0"/>
              </a:spcAft>
            </a:pPr>
            <a:r>
              <a:rPr lang="en-US" sz="1050" b="1" dirty="0">
                <a:solidFill>
                  <a:srgbClr val="000000"/>
                </a:solidFill>
                <a:effectLst/>
                <a:latin typeface="Arial" panose="020B0604020202020204" pitchFamily="34" charset="0"/>
                <a:ea typeface="Times New Roman" panose="02020603050405020304" pitchFamily="18" charset="0"/>
              </a:rPr>
              <a:t>Christine Luong, MPH (she/her)</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50" dirty="0">
                <a:solidFill>
                  <a:srgbClr val="000000"/>
                </a:solidFill>
                <a:effectLst/>
                <a:latin typeface="Arial" panose="020B0604020202020204" pitchFamily="34" charset="0"/>
                <a:ea typeface="Times New Roman" panose="02020603050405020304" pitchFamily="18" charset="0"/>
              </a:rPr>
              <a:t>Research &amp; Policy Associate, ACE TA Center</a:t>
            </a:r>
            <a:endParaRPr lang="en-US" sz="1100" dirty="0">
              <a:effectLst/>
              <a:latin typeface="Calibri" panose="020F0502020204030204" pitchFamily="34" charset="0"/>
              <a:ea typeface="Calibri" panose="020F0502020204030204" pitchFamily="34" charset="0"/>
            </a:endParaRPr>
          </a:p>
          <a:p>
            <a:r>
              <a:rPr lang="en-US" sz="1050" dirty="0">
                <a:solidFill>
                  <a:srgbClr val="000000"/>
                </a:solidFill>
                <a:effectLst/>
                <a:latin typeface="Arial" panose="020B0604020202020204" pitchFamily="34" charset="0"/>
                <a:ea typeface="Times New Roman" panose="02020603050405020304" pitchFamily="18" charset="0"/>
              </a:rPr>
              <a:t>Consultant, JSI</a:t>
            </a:r>
            <a:endParaRPr lang="en-US" dirty="0"/>
          </a:p>
        </p:txBody>
      </p:sp>
      <p:sp>
        <p:nvSpPr>
          <p:cNvPr id="15" name="TextBox 14">
            <a:extLst>
              <a:ext uri="{FF2B5EF4-FFF2-40B4-BE49-F238E27FC236}">
                <a16:creationId xmlns:a16="http://schemas.microsoft.com/office/drawing/2014/main" id="{6FF4425E-94E5-1F62-80DB-3CEFCCF88C00}"/>
              </a:ext>
            </a:extLst>
          </p:cNvPr>
          <p:cNvSpPr txBox="1"/>
          <p:nvPr/>
        </p:nvSpPr>
        <p:spPr>
          <a:xfrm>
            <a:off x="4001983" y="5671342"/>
            <a:ext cx="2936463" cy="577081"/>
          </a:xfrm>
          <a:prstGeom prst="rect">
            <a:avLst/>
          </a:prstGeom>
          <a:noFill/>
        </p:spPr>
        <p:txBody>
          <a:bodyPr wrap="square">
            <a:spAutoFit/>
          </a:bodyPr>
          <a:lstStyle/>
          <a:p>
            <a:pPr marL="0" marR="0">
              <a:spcBef>
                <a:spcPts val="0"/>
              </a:spcBef>
              <a:spcAft>
                <a:spcPts val="0"/>
              </a:spcAft>
            </a:pPr>
            <a:r>
              <a:rPr lang="en-US" sz="1050" b="1" dirty="0">
                <a:solidFill>
                  <a:srgbClr val="000000"/>
                </a:solidFill>
                <a:effectLst/>
                <a:latin typeface="Arial" panose="020B0604020202020204" pitchFamily="34" charset="0"/>
                <a:ea typeface="Times New Roman" panose="02020603050405020304" pitchFamily="18" charset="0"/>
              </a:rPr>
              <a:t>Liesl Lu, MS (she/her)</a:t>
            </a:r>
            <a:endParaRPr lang="en-US" sz="105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50" dirty="0">
                <a:solidFill>
                  <a:srgbClr val="000000"/>
                </a:solidFill>
                <a:effectLst/>
                <a:latin typeface="Arial" panose="020B0604020202020204" pitchFamily="34" charset="0"/>
                <a:ea typeface="Times New Roman" panose="02020603050405020304" pitchFamily="18" charset="0"/>
              </a:rPr>
              <a:t>Senior Technical Advisor, ACE TA Center</a:t>
            </a:r>
            <a:endParaRPr lang="en-US" sz="1050" dirty="0">
              <a:effectLst/>
              <a:latin typeface="Calibri" panose="020F0502020204030204" pitchFamily="34" charset="0"/>
              <a:ea typeface="Calibri" panose="020F0502020204030204" pitchFamily="34" charset="0"/>
            </a:endParaRPr>
          </a:p>
          <a:p>
            <a:r>
              <a:rPr lang="en-US" sz="1050" dirty="0">
                <a:solidFill>
                  <a:srgbClr val="000000"/>
                </a:solidFill>
                <a:effectLst/>
                <a:latin typeface="Arial" panose="020B0604020202020204" pitchFamily="34" charset="0"/>
                <a:ea typeface="Times New Roman" panose="02020603050405020304" pitchFamily="18" charset="0"/>
              </a:rPr>
              <a:t>Senior Consultant, JSI</a:t>
            </a:r>
            <a:endParaRPr lang="en-US" sz="1050" dirty="0"/>
          </a:p>
        </p:txBody>
      </p:sp>
    </p:spTree>
    <p:extLst>
      <p:ext uri="{BB962C8B-B14F-4D97-AF65-F5344CB8AC3E}">
        <p14:creationId xmlns:p14="http://schemas.microsoft.com/office/powerpoint/2010/main" val="214157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B6AD-258B-408D-B5C9-85F377EB2D9A}"/>
              </a:ext>
            </a:extLst>
          </p:cNvPr>
          <p:cNvSpPr>
            <a:spLocks noGrp="1"/>
          </p:cNvSpPr>
          <p:nvPr>
            <p:ph type="ctrTitle"/>
          </p:nvPr>
        </p:nvSpPr>
        <p:spPr>
          <a:xfrm>
            <a:off x="838200" y="2425944"/>
            <a:ext cx="10515600" cy="2006112"/>
          </a:xfrm>
        </p:spPr>
        <p:txBody>
          <a:bodyPr>
            <a:normAutofit fontScale="90000"/>
          </a:bodyPr>
          <a:lstStyle/>
          <a:p>
            <a:r>
              <a:rPr lang="en-US" dirty="0"/>
              <a:t>Ryan White HIV/AIDS Program, Medicare and Aging</a:t>
            </a:r>
            <a:br>
              <a:rPr lang="en-US" dirty="0"/>
            </a:br>
            <a:r>
              <a:rPr lang="en-US" sz="3100" dirty="0"/>
              <a:t>Medicare and Aging with HIV Part 2: Focus on Ryan White HIV AIDS Program</a:t>
            </a:r>
            <a:br>
              <a:rPr lang="en-US" sz="3100" dirty="0"/>
            </a:br>
            <a:r>
              <a:rPr lang="en-US" sz="3100" dirty="0"/>
              <a:t>December 13, 2022</a:t>
            </a:r>
            <a:endParaRPr lang="en-US" dirty="0"/>
          </a:p>
        </p:txBody>
      </p:sp>
      <p:sp>
        <p:nvSpPr>
          <p:cNvPr id="3" name="Subtitle 2">
            <a:extLst>
              <a:ext uri="{FF2B5EF4-FFF2-40B4-BE49-F238E27FC236}">
                <a16:creationId xmlns:a16="http://schemas.microsoft.com/office/drawing/2014/main" id="{A15BE023-CAEE-42E8-A558-5B09384A2F1B}"/>
              </a:ext>
            </a:extLst>
          </p:cNvPr>
          <p:cNvSpPr>
            <a:spLocks noGrp="1"/>
          </p:cNvSpPr>
          <p:nvPr>
            <p:ph type="subTitle" idx="1"/>
          </p:nvPr>
        </p:nvSpPr>
        <p:spPr/>
        <p:txBody>
          <a:bodyPr>
            <a:normAutofit fontScale="55000" lnSpcReduction="20000"/>
          </a:bodyPr>
          <a:lstStyle/>
          <a:p>
            <a:pPr algn="l"/>
            <a:r>
              <a:rPr lang="en-US" sz="3200" dirty="0"/>
              <a:t>Andrea Jackson, DrPH, MPH</a:t>
            </a:r>
          </a:p>
          <a:p>
            <a:pPr algn="l"/>
            <a:r>
              <a:rPr lang="en-US" sz="3200" dirty="0"/>
              <a:t>HIV/AIDS Bureau </a:t>
            </a:r>
          </a:p>
          <a:p>
            <a:pPr algn="l"/>
            <a:r>
              <a:rPr lang="en-US" sz="3200" dirty="0"/>
              <a:t>Health Resources and Services Administration </a:t>
            </a:r>
          </a:p>
          <a:p>
            <a:pPr algn="l"/>
            <a:endParaRPr lang="en-US" dirty="0"/>
          </a:p>
        </p:txBody>
      </p:sp>
    </p:spTree>
    <p:extLst>
      <p:ext uri="{BB962C8B-B14F-4D97-AF65-F5344CB8AC3E}">
        <p14:creationId xmlns:p14="http://schemas.microsoft.com/office/powerpoint/2010/main" val="6656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
            <a:ext cx="11201400" cy="1066800"/>
          </a:xfrm>
        </p:spPr>
        <p:txBody>
          <a:bodyPr>
            <a:normAutofit/>
          </a:bodyPr>
          <a:lstStyle/>
          <a:p>
            <a:r>
              <a:rPr lang="en-US" dirty="0"/>
              <a:t>HRSA’s HIV/AIDS Bureau Vision and Mission</a:t>
            </a:r>
          </a:p>
        </p:txBody>
      </p:sp>
      <p:sp>
        <p:nvSpPr>
          <p:cNvPr id="7" name="Content Placeholder 6"/>
          <p:cNvSpPr>
            <a:spLocks noGrp="1"/>
          </p:cNvSpPr>
          <p:nvPr>
            <p:ph sz="half" idx="2"/>
          </p:nvPr>
        </p:nvSpPr>
        <p:spPr>
          <a:xfrm>
            <a:off x="381000" y="1444752"/>
            <a:ext cx="11506200" cy="4351338"/>
          </a:xfrm>
        </p:spPr>
        <p:txBody>
          <a:bodyPr>
            <a:normAutofit/>
          </a:bodyPr>
          <a:lstStyle/>
          <a:p>
            <a:pPr marL="0" indent="0" algn="ctr">
              <a:spcBef>
                <a:spcPts val="0"/>
              </a:spcBef>
              <a:buNone/>
            </a:pPr>
            <a:r>
              <a:rPr lang="en-US" altLang="en-US" sz="4000" b="1" dirty="0"/>
              <a:t>Vision</a:t>
            </a:r>
          </a:p>
          <a:p>
            <a:pPr marL="0" indent="0" algn="ctr">
              <a:spcBef>
                <a:spcPts val="0"/>
              </a:spcBef>
              <a:buNone/>
            </a:pPr>
            <a:r>
              <a:rPr lang="en-US" altLang="en-US" sz="2800" b="1" dirty="0"/>
              <a:t> </a:t>
            </a:r>
            <a:r>
              <a:rPr lang="en-US" sz="2800" dirty="0"/>
              <a:t>Optimal HIV care and treatment for all to end the HIV epidemic in the U.S.</a:t>
            </a:r>
          </a:p>
          <a:p>
            <a:pPr marL="0" indent="0" algn="ctr">
              <a:spcBef>
                <a:spcPts val="0"/>
              </a:spcBef>
              <a:buNone/>
            </a:pPr>
            <a:endParaRPr lang="en-US" altLang="en-US" sz="2400" b="1" dirty="0"/>
          </a:p>
          <a:p>
            <a:pPr marL="0" indent="0" algn="ctr">
              <a:spcBef>
                <a:spcPts val="0"/>
              </a:spcBef>
              <a:buNone/>
            </a:pPr>
            <a:r>
              <a:rPr lang="en-US" altLang="en-US" sz="4000" b="1" dirty="0"/>
              <a:t>Mission</a:t>
            </a:r>
          </a:p>
          <a:p>
            <a:pPr marL="0" indent="0" algn="ctr">
              <a:spcBef>
                <a:spcPts val="0"/>
              </a:spcBef>
              <a:buNone/>
            </a:pPr>
            <a:r>
              <a:rPr lang="en-US" sz="2800" dirty="0"/>
              <a:t>Provide leadership and resources to advance HIV care and treatment to improve health outcomes and reduce health disparities for people with HIV and affected communities.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91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506200" cy="1066800"/>
          </a:xfrm>
        </p:spPr>
        <p:txBody>
          <a:bodyPr>
            <a:normAutofit fontScale="90000"/>
          </a:bodyPr>
          <a:lstStyle/>
          <a:p>
            <a:r>
              <a:rPr lang="en-US" dirty="0"/>
              <a:t>HRSA’s Ryan White HIV/AIDS Program (RWHAP) Overview</a:t>
            </a:r>
            <a:endParaRPr lang="en-US" dirty="0">
              <a:solidFill>
                <a:srgbClr val="800000"/>
              </a:solidFill>
            </a:endParaRPr>
          </a:p>
        </p:txBody>
      </p:sp>
      <p:sp>
        <p:nvSpPr>
          <p:cNvPr id="3" name="Content Placeholder 2"/>
          <p:cNvSpPr>
            <a:spLocks noGrp="1"/>
          </p:cNvSpPr>
          <p:nvPr>
            <p:ph idx="1"/>
          </p:nvPr>
        </p:nvSpPr>
        <p:spPr>
          <a:xfrm>
            <a:off x="304800" y="1123512"/>
            <a:ext cx="11710416" cy="4579938"/>
          </a:xfrm>
        </p:spPr>
        <p:txBody>
          <a:bodyPr>
            <a:noAutofit/>
          </a:bodyPr>
          <a:lstStyle/>
          <a:p>
            <a:pPr>
              <a:spcBef>
                <a:spcPts val="0"/>
              </a:spcBef>
            </a:pPr>
            <a:r>
              <a:rPr lang="en-US" sz="2400" b="1" dirty="0"/>
              <a:t>Provides a comprehensive system of HIV primary medical care, medications, and essential support services for low-income people with HIV. </a:t>
            </a:r>
          </a:p>
          <a:p>
            <a:pPr>
              <a:spcBef>
                <a:spcPts val="0"/>
              </a:spcBef>
            </a:pPr>
            <a:endParaRPr lang="en-US" sz="1800" b="1" dirty="0"/>
          </a:p>
          <a:p>
            <a:pPr>
              <a:spcBef>
                <a:spcPts val="0"/>
              </a:spcBef>
            </a:pPr>
            <a:r>
              <a:rPr lang="en-US" sz="2400" b="1" dirty="0"/>
              <a:t>Funds grants to states, cities, counties, and local community-based organizations to improve health outcome and reduce HIV transmission.</a:t>
            </a:r>
          </a:p>
          <a:p>
            <a:pPr lvl="1">
              <a:spcBef>
                <a:spcPts val="0"/>
              </a:spcBef>
              <a:buFont typeface="Courier New" panose="02070309020205020404" pitchFamily="49" charset="0"/>
              <a:buChar char="o"/>
            </a:pPr>
            <a:r>
              <a:rPr lang="en-US" sz="2400" dirty="0"/>
              <a:t>Recipients determine service delivery and funding priorities based on local needs and planning process.</a:t>
            </a:r>
            <a:endParaRPr lang="en-US" sz="2400" b="1" dirty="0"/>
          </a:p>
          <a:p>
            <a:pPr>
              <a:spcBef>
                <a:spcPts val="0"/>
              </a:spcBef>
              <a:buFont typeface="Wingdings" panose="05000000000000000000" pitchFamily="2" charset="2"/>
              <a:buChar char="§"/>
            </a:pPr>
            <a:endParaRPr lang="en-US" sz="1800" b="1" dirty="0"/>
          </a:p>
          <a:p>
            <a:pPr>
              <a:spcBef>
                <a:spcPts val="0"/>
              </a:spcBef>
            </a:pPr>
            <a:r>
              <a:rPr lang="en-US" sz="2400" b="1" dirty="0"/>
              <a:t>Provided services to more than 567,000 people in 2021—more than half of all people with diagnosed HIV in the United States.</a:t>
            </a:r>
          </a:p>
          <a:p>
            <a:pPr>
              <a:spcBef>
                <a:spcPts val="0"/>
              </a:spcBef>
            </a:pPr>
            <a:endParaRPr lang="en-US" sz="1800" b="1" dirty="0"/>
          </a:p>
          <a:p>
            <a:pPr>
              <a:spcBef>
                <a:spcPts val="0"/>
              </a:spcBef>
            </a:pPr>
            <a:r>
              <a:rPr lang="en-US" sz="2400" b="1" dirty="0"/>
              <a:t>89.7% of RWHAP clients receiving HIV medical care were virally suppressed in 2021, exceeding national average of 64.6%</a:t>
            </a:r>
            <a:r>
              <a:rPr lang="en-US" sz="2400" b="1" baseline="30000" dirty="0"/>
              <a:t>i</a:t>
            </a:r>
            <a:r>
              <a:rPr lang="en-US" sz="2400" b="1" dirty="0"/>
              <a:t>.</a:t>
            </a:r>
          </a:p>
          <a:p>
            <a:pPr>
              <a:spcBef>
                <a:spcPts val="0"/>
              </a:spcBef>
              <a:buFont typeface="Wingdings" panose="05000000000000000000" pitchFamily="2" charset="2"/>
              <a:buChar char="§"/>
            </a:pPr>
            <a:endParaRPr lang="en-US" sz="2400" b="1" dirty="0"/>
          </a:p>
          <a:p>
            <a:pPr marL="0" indent="0">
              <a:spcBef>
                <a:spcPts val="0"/>
              </a:spcBef>
              <a:buNone/>
            </a:pPr>
            <a:endParaRPr lang="en-US" sz="2400" dirty="0"/>
          </a:p>
        </p:txBody>
      </p:sp>
      <p:sp>
        <p:nvSpPr>
          <p:cNvPr id="4" name="Slide Number Placeholder 3"/>
          <p:cNvSpPr>
            <a:spLocks noGrp="1"/>
          </p:cNvSpPr>
          <p:nvPr>
            <p:ph type="sldNum" sz="quarter" idx="12"/>
          </p:nvPr>
        </p:nvSpPr>
        <p:spPr>
          <a:xfrm>
            <a:off x="9448800" y="6477000"/>
            <a:ext cx="27432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473279"/>
            <a:ext cx="12015216" cy="5693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i. Centers for Disease Control and Prevention. Core indicators for monitoring the Ending the HIV Epidemic initiative (early release): National HIV Surveillance System data reported through December 2020; and pre-exposure prophylaxis (PrEP) data reported through September 2020. HIV Surveillance Data Tables  [Table 5a] 2021;2(No. 2). http://www.cdc.gov/hiv/library/reports/surveillance-data-tables/vol-2-no-2/index.html. Published March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135721"/>
      </p:ext>
    </p:extLst>
  </p:cSld>
  <p:clrMapOvr>
    <a:masterClrMapping/>
  </p:clrMapOvr>
</p:sld>
</file>

<file path=ppt/theme/theme1.xml><?xml version="1.0" encoding="utf-8"?>
<a:theme xmlns:a="http://schemas.openxmlformats.org/drawingml/2006/main" name="Office Theme">
  <a:themeElements>
    <a:clrScheme name="ACE">
      <a:dk1>
        <a:srgbClr val="000000"/>
      </a:dk1>
      <a:lt1>
        <a:srgbClr val="FFFFFF"/>
      </a:lt1>
      <a:dk2>
        <a:srgbClr val="44546A"/>
      </a:dk2>
      <a:lt2>
        <a:srgbClr val="E2DBD0"/>
      </a:lt2>
      <a:accent1>
        <a:srgbClr val="BD1D2C"/>
      </a:accent1>
      <a:accent2>
        <a:srgbClr val="F0582A"/>
      </a:accent2>
      <a:accent3>
        <a:srgbClr val="00898B"/>
      </a:accent3>
      <a:accent4>
        <a:srgbClr val="48B59C"/>
      </a:accent4>
      <a:accent5>
        <a:srgbClr val="5A4941"/>
      </a:accent5>
      <a:accent6>
        <a:srgbClr val="716657"/>
      </a:accent6>
      <a:hlink>
        <a:srgbClr val="00669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2_Office Theme">
  <a:themeElements>
    <a:clrScheme name="ACE">
      <a:dk1>
        <a:srgbClr val="000000"/>
      </a:dk1>
      <a:lt1>
        <a:srgbClr val="FFFFFF"/>
      </a:lt1>
      <a:dk2>
        <a:srgbClr val="44546A"/>
      </a:dk2>
      <a:lt2>
        <a:srgbClr val="E2DBD0"/>
      </a:lt2>
      <a:accent1>
        <a:srgbClr val="BD1D2C"/>
      </a:accent1>
      <a:accent2>
        <a:srgbClr val="F0582A"/>
      </a:accent2>
      <a:accent3>
        <a:srgbClr val="00898B"/>
      </a:accent3>
      <a:accent4>
        <a:srgbClr val="48B59C"/>
      </a:accent4>
      <a:accent5>
        <a:srgbClr val="5A4941"/>
      </a:accent5>
      <a:accent6>
        <a:srgbClr val="716657"/>
      </a:accent6>
      <a:hlink>
        <a:srgbClr val="0066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9189</TotalTime>
  <Words>5466</Words>
  <Application>Microsoft Office PowerPoint</Application>
  <PresentationFormat>Widescreen</PresentationFormat>
  <Paragraphs>545</Paragraphs>
  <Slides>56</Slides>
  <Notes>51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56</vt:i4>
      </vt:variant>
    </vt:vector>
  </HeadingPairs>
  <TitlesOfParts>
    <vt:vector size="73" baseType="lpstr">
      <vt:lpstr>Arial</vt:lpstr>
      <vt:lpstr>Arial Rounded</vt:lpstr>
      <vt:lpstr>Arial Rounded MT Bold</vt:lpstr>
      <vt:lpstr>Calibri</vt:lpstr>
      <vt:lpstr>Calibri Light</vt:lpstr>
      <vt:lpstr>Courier New</vt:lpstr>
      <vt:lpstr>droid sans</vt:lpstr>
      <vt:lpstr>Helvetica</vt:lpstr>
      <vt:lpstr>Helvetica</vt:lpstr>
      <vt:lpstr>Lucida Sans</vt:lpstr>
      <vt:lpstr>Symbol</vt:lpstr>
      <vt:lpstr>Wingdings</vt:lpstr>
      <vt:lpstr>Office Theme</vt:lpstr>
      <vt:lpstr>1_Office Theme</vt:lpstr>
      <vt:lpstr>5_Office Theme</vt:lpstr>
      <vt:lpstr>3_Office Theme</vt:lpstr>
      <vt:lpstr>2_Office Theme</vt:lpstr>
      <vt:lpstr>PowerPoint Presentation</vt:lpstr>
      <vt:lpstr>        The Association of Nurses in AIDS Care (ANAC) </vt:lpstr>
      <vt:lpstr>Nursing Continuing Professional Development (NCPD)</vt:lpstr>
      <vt:lpstr>Learning Outcomes</vt:lpstr>
      <vt:lpstr>Housekeeping </vt:lpstr>
      <vt:lpstr>PowerPoint Presentation</vt:lpstr>
      <vt:lpstr>Ryan White HIV/AIDS Program, Medicare and Aging Medicare and Aging with HIV Part 2: Focus on Ryan White HIV AIDS Program December 13, 2022</vt:lpstr>
      <vt:lpstr>HRSA’s HIV/AIDS Bureau Vision and Mission</vt:lpstr>
      <vt:lpstr>HRSA’s Ryan White HIV/AIDS Program (RWHAP) Overview</vt:lpstr>
      <vt:lpstr>The RWHAP population is aging: from 2010 through 2021, the percentage of clients aged 55 years and older grew by 19 percentage points</vt:lpstr>
      <vt:lpstr>Clients Served by the Ryan White HIV/AIDS Program, by Health Care Coverage, 2021—United States and 3 Territoriesa</vt:lpstr>
      <vt:lpstr>Viral Suppression among Older Adults Aged 50 Years and Older Served by the Ryan White HIV/AIDS Program, 2010 and 2021</vt:lpstr>
      <vt:lpstr>Ryan White HIV/AIDS Program and Medicare </vt:lpstr>
      <vt:lpstr>Assessing the health status and mortality of older people over 65 with HIV: Overview</vt:lpstr>
      <vt:lpstr>Assessing the health status and mortality of older people over 65 with HIV: Findings</vt:lpstr>
      <vt:lpstr>Assessing the health status and mortality of older people over 65 with HIV: Implications</vt:lpstr>
      <vt:lpstr>Two Reference Guides: Optimizing HIV Care for People Aging With HIV </vt:lpstr>
      <vt:lpstr>National HIV Curriculum HIV in Older Adults Module </vt:lpstr>
      <vt:lpstr>SPNS Emerging Strategies to Improve Outcomes for People Aging with HIV (08/01/2022 - 07/30/2025)</vt:lpstr>
      <vt:lpstr>Access, Care, and Engagement (ACE) TA Center</vt:lpstr>
      <vt:lpstr>Access, Care, and Engagement (ACE) TA Center</vt:lpstr>
      <vt:lpstr>Aging with HIV and ACE TA Center Work</vt:lpstr>
      <vt:lpstr>Upcoming Webinars</vt:lpstr>
      <vt:lpstr>PowerPoint Presentation</vt:lpstr>
      <vt:lpstr>Thank you!</vt:lpstr>
      <vt:lpstr>Contact Information </vt:lpstr>
      <vt:lpstr>PowerPoint Presentation</vt:lpstr>
      <vt:lpstr>Today’s presenters</vt:lpstr>
      <vt:lpstr>PowerPoint Presentation</vt:lpstr>
      <vt:lpstr>Best Practices and Enrollment Support</vt:lpstr>
      <vt:lpstr>Best practices to support Medicare enrollment</vt:lpstr>
      <vt:lpstr>BEST PRACTICE #1: Ensure continuity of coverage</vt:lpstr>
      <vt:lpstr>BEST PRACTICE #2: Actively enroll</vt:lpstr>
      <vt:lpstr>BEST PRACTICE #3: Avoid penalties</vt:lpstr>
      <vt:lpstr>BEST PRACTICE #4:  Provide one-on-one enrollment support </vt:lpstr>
      <vt:lpstr>State Health Insurance Assistance Programs (SHIP)</vt:lpstr>
      <vt:lpstr>Train RWHAP staff as SHIP counselors</vt:lpstr>
      <vt:lpstr>Enrollment Challenges</vt:lpstr>
      <vt:lpstr>ENROLLMENT CHALLENGE #1:  Deferring enrollment without incurring penalties</vt:lpstr>
      <vt:lpstr>ENROLLMENT CHALLENGE #1: Deferring enrollment without incurring penalties</vt:lpstr>
      <vt:lpstr>ENROLLMENT CHALLENGE #1: Deferring enrollment without incurring penalties</vt:lpstr>
      <vt:lpstr>ENROLLMENT CHALLENGE #2:  Deferring enrollment if keeping employer coverage</vt:lpstr>
      <vt:lpstr>ENROLLMENT CHALLENGE #3:  Transitioning from Marketplace to Medicare</vt:lpstr>
      <vt:lpstr>ENROLLMENT CHALLENGE #3:  Transitioning from Marketplace to Medicare</vt:lpstr>
      <vt:lpstr>Financial Help</vt:lpstr>
      <vt:lpstr>Tips for helping clients use RWHAP with Medicare coverage</vt:lpstr>
      <vt:lpstr>Medicare Savings Programs (MSP) for dually eligible clients</vt:lpstr>
      <vt:lpstr>Extra Help Program:  Part D Low-Income Subsidy (LIS)</vt:lpstr>
      <vt:lpstr>Other sources of financial help</vt:lpstr>
      <vt:lpstr>Other sources of financial help</vt:lpstr>
      <vt:lpstr>ACE TA Center Medicare Resources</vt:lpstr>
      <vt:lpstr>Thank you.</vt:lpstr>
      <vt:lpstr>Questions and Answers</vt:lpstr>
      <vt:lpstr>ANAC’s HIV and Aging Learning Modules</vt:lpstr>
      <vt:lpstr>Nursing Continuing Professional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Medicare Eligibility and Enrollment for Aging Ryan White HIV/AIDS Program (RWHAP) Clients: Training and Partnership Opportunities</dc:title>
  <dc:creator>ACE TA Center</dc:creator>
  <cp:lastModifiedBy>Sheila Tumilty</cp:lastModifiedBy>
  <cp:revision>284</cp:revision>
  <dcterms:created xsi:type="dcterms:W3CDTF">2020-03-16T01:21:10Z</dcterms:created>
  <dcterms:modified xsi:type="dcterms:W3CDTF">2022-12-12T21:27:28Z</dcterms:modified>
</cp:coreProperties>
</file>