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CEDAF-76F2-4E83-BEAA-F4D954553F1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154790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CEDAF-76F2-4E83-BEAA-F4D954553F1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226685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CEDAF-76F2-4E83-BEAA-F4D954553F1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250601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CEDAF-76F2-4E83-BEAA-F4D954553F1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288529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CEDAF-76F2-4E83-BEAA-F4D954553F10}"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328500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CEDAF-76F2-4E83-BEAA-F4D954553F10}"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171486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CEDAF-76F2-4E83-BEAA-F4D954553F10}"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163904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CEDAF-76F2-4E83-BEAA-F4D954553F10}"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27530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CEDAF-76F2-4E83-BEAA-F4D954553F10}"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95645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CEDAF-76F2-4E83-BEAA-F4D954553F10}"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172321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CEDAF-76F2-4E83-BEAA-F4D954553F10}"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A8225-DBD0-4240-9CD1-8E6D855014C5}" type="slidenum">
              <a:rPr lang="en-US" smtClean="0"/>
              <a:t>‹#›</a:t>
            </a:fld>
            <a:endParaRPr lang="en-US"/>
          </a:p>
        </p:txBody>
      </p:sp>
    </p:spTree>
    <p:extLst>
      <p:ext uri="{BB962C8B-B14F-4D97-AF65-F5344CB8AC3E}">
        <p14:creationId xmlns:p14="http://schemas.microsoft.com/office/powerpoint/2010/main" val="17063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CEDAF-76F2-4E83-BEAA-F4D954553F10}" type="datetimeFigureOut">
              <a:rPr lang="en-US" smtClean="0"/>
              <a:t>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A8225-DBD0-4240-9CD1-8E6D855014C5}" type="slidenum">
              <a:rPr lang="en-US" smtClean="0"/>
              <a:t>‹#›</a:t>
            </a:fld>
            <a:endParaRPr lang="en-US"/>
          </a:p>
        </p:txBody>
      </p:sp>
    </p:spTree>
    <p:extLst>
      <p:ext uri="{BB962C8B-B14F-4D97-AF65-F5344CB8AC3E}">
        <p14:creationId xmlns:p14="http://schemas.microsoft.com/office/powerpoint/2010/main" val="113517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nursesinaidscare.org/i4a/pages/index.cfm?pageid=333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elsevie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Peetie@anacnet.org?subject=Starting%20and%20ANAC%20chapte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robcarroll63@me.com?subject=Starting%20an%20ANAC%20Chapt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ursesinaidscare.org/files/NEW%20SITE%202015/Chapter%20Resources/CIF%20Declaration%20Page.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robcarroll63@m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362200"/>
            <a:ext cx="4572000" cy="1600200"/>
          </a:xfrm>
          <a:prstGeom prst="rect">
            <a:avLst/>
          </a:prstGeom>
        </p:spPr>
      </p:pic>
    </p:spTree>
    <p:extLst>
      <p:ext uri="{BB962C8B-B14F-4D97-AF65-F5344CB8AC3E}">
        <p14:creationId xmlns:p14="http://schemas.microsoft.com/office/powerpoint/2010/main" val="223505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24200" y="457200"/>
            <a:ext cx="5562600" cy="830997"/>
          </a:xfrm>
          <a:prstGeom prst="rect">
            <a:avLst/>
          </a:prstGeom>
          <a:noFill/>
        </p:spPr>
        <p:txBody>
          <a:bodyPr wrap="square" rtlCol="0">
            <a:spAutoFit/>
          </a:bodyPr>
          <a:lstStyle/>
          <a:p>
            <a:r>
              <a:rPr lang="en-US" sz="4800" dirty="0" smtClean="0">
                <a:solidFill>
                  <a:srgbClr val="FF0000"/>
                </a:solidFill>
              </a:rPr>
              <a:t>What is ANAC?</a:t>
            </a:r>
            <a:endParaRPr lang="en-US" sz="4800" dirty="0">
              <a:solidFill>
                <a:srgbClr val="FF0000"/>
              </a:solidFill>
            </a:endParaRPr>
          </a:p>
        </p:txBody>
      </p:sp>
      <p:sp>
        <p:nvSpPr>
          <p:cNvPr id="3" name="TextBox 2"/>
          <p:cNvSpPr txBox="1"/>
          <p:nvPr/>
        </p:nvSpPr>
        <p:spPr>
          <a:xfrm>
            <a:off x="2057400" y="1524000"/>
            <a:ext cx="6858000" cy="3139321"/>
          </a:xfrm>
          <a:prstGeom prst="rect">
            <a:avLst/>
          </a:prstGeom>
          <a:noFill/>
        </p:spPr>
        <p:txBody>
          <a:bodyPr wrap="square" rtlCol="0">
            <a:spAutoFit/>
          </a:bodyPr>
          <a:lstStyle/>
          <a:p>
            <a:pPr fontAlgn="base"/>
            <a:r>
              <a:rPr lang="en-US" dirty="0"/>
              <a:t>The Association of Nurses in AIDS Care (ANAC) is the leading nursing organization responding to HIV/AIDS. Since its founding in 1987, ANAC has been meeting the needs of nurses in HIV/AIDS care, research, prevention and policy</a:t>
            </a:r>
            <a:r>
              <a:rPr lang="en-US" dirty="0" smtClean="0"/>
              <a:t>.</a:t>
            </a:r>
          </a:p>
          <a:p>
            <a:pPr fontAlgn="base"/>
            <a:endParaRPr lang="en-US" dirty="0"/>
          </a:p>
          <a:p>
            <a:pPr fontAlgn="base"/>
            <a:r>
              <a:rPr lang="en-US" dirty="0"/>
              <a:t>ANAC is made up of more than 40 chapters located around the world. It comprises a dedicated group of nurses, healthcare professionals and others from around the world who are committed to HIV/AIDS nursing. These affiliate members include social workers, pharmacists, physician assistants, lawyers and doctors; i.e. anyone involved in the care and support of people with HIV and/or AIDS. </a:t>
            </a:r>
          </a:p>
        </p:txBody>
      </p:sp>
    </p:spTree>
    <p:extLst>
      <p:ext uri="{BB962C8B-B14F-4D97-AF65-F5344CB8AC3E}">
        <p14:creationId xmlns:p14="http://schemas.microsoft.com/office/powerpoint/2010/main" val="223262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603562"/>
            <a:ext cx="5533002" cy="830997"/>
          </a:xfrm>
          <a:prstGeom prst="rect">
            <a:avLst/>
          </a:prstGeom>
          <a:noFill/>
        </p:spPr>
        <p:txBody>
          <a:bodyPr wrap="square" rtlCol="0">
            <a:spAutoFit/>
          </a:bodyPr>
          <a:lstStyle/>
          <a:p>
            <a:r>
              <a:rPr lang="en-US" sz="4800" dirty="0" smtClean="0">
                <a:solidFill>
                  <a:srgbClr val="FF0000"/>
                </a:solidFill>
              </a:rPr>
              <a:t>Membership Benefits</a:t>
            </a:r>
            <a:endParaRPr lang="en-US" sz="4800" dirty="0">
              <a:solidFill>
                <a:srgbClr val="FF0000"/>
              </a:solidFill>
            </a:endParaRPr>
          </a:p>
        </p:txBody>
      </p:sp>
      <p:sp>
        <p:nvSpPr>
          <p:cNvPr id="6" name="TextBox 5"/>
          <p:cNvSpPr txBox="1"/>
          <p:nvPr/>
        </p:nvSpPr>
        <p:spPr>
          <a:xfrm>
            <a:off x="2286000" y="1600200"/>
            <a:ext cx="5943600" cy="4247317"/>
          </a:xfrm>
          <a:prstGeom prst="rect">
            <a:avLst/>
          </a:prstGeom>
          <a:noFill/>
        </p:spPr>
        <p:txBody>
          <a:bodyPr wrap="square" rtlCol="0">
            <a:spAutoFit/>
          </a:bodyPr>
          <a:lstStyle/>
          <a:p>
            <a:pPr fontAlgn="base"/>
            <a:r>
              <a:rPr lang="en-US" dirty="0"/>
              <a:t>ANAC membership connects you to a network of professional nurses on the front lines of HIV work.  In addition to joining this impressive network of more than 2,200 professionals with similar goals and interests, you will enjoy the following benefits:</a:t>
            </a:r>
          </a:p>
          <a:p>
            <a:pPr marL="285750" indent="-285750" fontAlgn="base">
              <a:buFont typeface="Arial" panose="020B0604020202020204" pitchFamily="34" charset="0"/>
              <a:buChar char="•"/>
            </a:pPr>
            <a:r>
              <a:rPr lang="en-US" dirty="0"/>
              <a:t>Automatic subscription to </a:t>
            </a:r>
            <a:r>
              <a:rPr lang="en-US" b="1" u="sng" dirty="0">
                <a:hlinkClick r:id="rId3"/>
              </a:rPr>
              <a:t>JANAC</a:t>
            </a:r>
            <a:r>
              <a:rPr lang="en-US" b="1" dirty="0"/>
              <a:t>*</a:t>
            </a:r>
            <a:r>
              <a:rPr lang="en-US" dirty="0"/>
              <a:t> (the Journal of ANAC, published by </a:t>
            </a:r>
            <a:r>
              <a:rPr lang="en-US" b="1" u="sng" dirty="0">
                <a:hlinkClick r:id="rId4"/>
              </a:rPr>
              <a:t>Elsevier</a:t>
            </a:r>
            <a:r>
              <a:rPr lang="en-US" dirty="0"/>
              <a:t>)</a:t>
            </a:r>
          </a:p>
          <a:p>
            <a:pPr marL="285750" indent="-285750" fontAlgn="base">
              <a:buFont typeface="Arial" panose="020B0604020202020204" pitchFamily="34" charset="0"/>
              <a:buChar char="•"/>
            </a:pPr>
            <a:r>
              <a:rPr lang="en-US" dirty="0"/>
              <a:t>Discounted rate for the ANAC annual conference</a:t>
            </a:r>
          </a:p>
          <a:p>
            <a:pPr marL="285750" indent="-285750" fontAlgn="base">
              <a:buFont typeface="Arial" panose="020B0604020202020204" pitchFamily="34" charset="0"/>
              <a:buChar char="•"/>
            </a:pPr>
            <a:r>
              <a:rPr lang="en-US" dirty="0"/>
              <a:t>Discounted rate on the HIV/AIDS certification exam</a:t>
            </a:r>
          </a:p>
          <a:p>
            <a:pPr marL="285750" indent="-285750" fontAlgn="base">
              <a:buFont typeface="Arial" panose="020B0604020202020204" pitchFamily="34" charset="0"/>
              <a:buChar char="•"/>
            </a:pPr>
            <a:r>
              <a:rPr lang="en-US" dirty="0"/>
              <a:t>Reduced rate on ANAC’s core curriculum on HIV nursing</a:t>
            </a:r>
          </a:p>
          <a:p>
            <a:pPr marL="285750" indent="-285750" fontAlgn="base">
              <a:buFont typeface="Arial" panose="020B0604020202020204" pitchFamily="34" charset="0"/>
              <a:buChar char="•"/>
            </a:pPr>
            <a:r>
              <a:rPr lang="en-US" dirty="0"/>
              <a:t>Eligibility for ANAC Clinical Achievement Awards</a:t>
            </a:r>
          </a:p>
          <a:p>
            <a:pPr marL="285750" indent="-285750" fontAlgn="base">
              <a:buFont typeface="Arial" panose="020B0604020202020204" pitchFamily="34" charset="0"/>
              <a:buChar char="•"/>
            </a:pPr>
            <a:r>
              <a:rPr lang="en-US" dirty="0"/>
              <a:t>The opportunity to participate on a national and local level in activities which help shape the response of nurses to the HIV epidemic through membership in one of many local ANAC chapters.</a:t>
            </a:r>
          </a:p>
        </p:txBody>
      </p:sp>
    </p:spTree>
    <p:extLst>
      <p:ext uri="{BB962C8B-B14F-4D97-AF65-F5344CB8AC3E}">
        <p14:creationId xmlns:p14="http://schemas.microsoft.com/office/powerpoint/2010/main" val="399800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8001000" cy="5887261"/>
          </a:xfrm>
          <a:prstGeom prst="rect">
            <a:avLst/>
          </a:prstGeom>
        </p:spPr>
      </p:pic>
    </p:spTree>
    <p:extLst>
      <p:ext uri="{BB962C8B-B14F-4D97-AF65-F5344CB8AC3E}">
        <p14:creationId xmlns:p14="http://schemas.microsoft.com/office/powerpoint/2010/main" val="1143737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9800" y="381000"/>
            <a:ext cx="7391400" cy="923330"/>
          </a:xfrm>
          <a:prstGeom prst="rect">
            <a:avLst/>
          </a:prstGeom>
          <a:noFill/>
        </p:spPr>
        <p:txBody>
          <a:bodyPr wrap="square" rtlCol="0">
            <a:spAutoFit/>
          </a:bodyPr>
          <a:lstStyle/>
          <a:p>
            <a:r>
              <a:rPr lang="en-US" sz="5400" dirty="0" smtClean="0">
                <a:solidFill>
                  <a:srgbClr val="FF0000"/>
                </a:solidFill>
              </a:rPr>
              <a:t>How to start a chapter</a:t>
            </a:r>
            <a:endParaRPr lang="en-US" sz="5400" dirty="0">
              <a:solidFill>
                <a:srgbClr val="FF0000"/>
              </a:solidFill>
            </a:endParaRPr>
          </a:p>
        </p:txBody>
      </p:sp>
      <p:sp>
        <p:nvSpPr>
          <p:cNvPr id="3" name="TextBox 2"/>
          <p:cNvSpPr txBox="1"/>
          <p:nvPr/>
        </p:nvSpPr>
        <p:spPr>
          <a:xfrm>
            <a:off x="2514600" y="1447800"/>
            <a:ext cx="5715000" cy="4416594"/>
          </a:xfrm>
          <a:prstGeom prst="rect">
            <a:avLst/>
          </a:prstGeom>
          <a:noFill/>
        </p:spPr>
        <p:txBody>
          <a:bodyPr wrap="square" rtlCol="0">
            <a:spAutoFit/>
          </a:bodyPr>
          <a:lstStyle/>
          <a:p>
            <a:pPr fontAlgn="base"/>
            <a:r>
              <a:rPr lang="en-US" dirty="0" smtClean="0"/>
              <a:t>1- Contact </a:t>
            </a:r>
            <a:r>
              <a:rPr lang="en-US" dirty="0"/>
              <a:t>the </a:t>
            </a:r>
            <a:r>
              <a:rPr lang="en-US" u="sng" dirty="0">
                <a:hlinkClick r:id="rId3"/>
              </a:rPr>
              <a:t>National Office</a:t>
            </a:r>
            <a:r>
              <a:rPr lang="en-US" dirty="0"/>
              <a:t> for a list of all ANAC members in your area.  All members of an ANAC local chapter </a:t>
            </a:r>
            <a:r>
              <a:rPr lang="en-US" b="1" dirty="0"/>
              <a:t>must </a:t>
            </a:r>
            <a:r>
              <a:rPr lang="en-US" dirty="0"/>
              <a:t>be members of ANAC National.  If you have people who are interested in forming a chapter, but who are not members, then the </a:t>
            </a:r>
            <a:r>
              <a:rPr lang="en-US" u="sng" dirty="0">
                <a:hlinkClick r:id="rId4"/>
              </a:rPr>
              <a:t>Chapters Chair</a:t>
            </a:r>
            <a:r>
              <a:rPr lang="en-US" dirty="0"/>
              <a:t> will assist you in encouraging interested parties to join the ANAC organization. </a:t>
            </a:r>
            <a:br>
              <a:rPr lang="en-US" dirty="0"/>
            </a:br>
            <a:r>
              <a:rPr lang="en-US" dirty="0"/>
              <a:t> </a:t>
            </a:r>
          </a:p>
          <a:p>
            <a:pPr fontAlgn="base"/>
            <a:r>
              <a:rPr lang="en-US" dirty="0" smtClean="0"/>
              <a:t>2- Set </a:t>
            </a:r>
            <a:r>
              <a:rPr lang="en-US" dirty="0"/>
              <a:t>up an organization meeting to discuss: </a:t>
            </a:r>
          </a:p>
          <a:p>
            <a:pPr fontAlgn="base"/>
            <a:r>
              <a:rPr lang="en-US" dirty="0"/>
              <a:t>The viability of starting a chapter</a:t>
            </a:r>
          </a:p>
          <a:p>
            <a:pPr fontAlgn="base"/>
            <a:r>
              <a:rPr lang="en-US" dirty="0"/>
              <a:t>When to meet</a:t>
            </a:r>
          </a:p>
          <a:p>
            <a:pPr fontAlgn="base"/>
            <a:r>
              <a:rPr lang="en-US" dirty="0"/>
              <a:t>Where to meet</a:t>
            </a:r>
          </a:p>
          <a:p>
            <a:pPr fontAlgn="base"/>
            <a:r>
              <a:rPr lang="en-US" dirty="0"/>
              <a:t>Educational topics for meetings/strategic plan</a:t>
            </a:r>
          </a:p>
          <a:p>
            <a:pPr fontAlgn="base"/>
            <a:r>
              <a:rPr lang="en-US" dirty="0"/>
              <a:t>Chapter leadership</a:t>
            </a:r>
          </a:p>
          <a:p>
            <a:pPr fontAlgn="base"/>
            <a:r>
              <a:rPr lang="en-US" dirty="0"/>
              <a:t>Commitment to policies and procedures for ANAC Chapters</a:t>
            </a:r>
          </a:p>
          <a:p>
            <a:endParaRPr lang="en-US" sz="1100" dirty="0"/>
          </a:p>
        </p:txBody>
      </p:sp>
    </p:spTree>
    <p:extLst>
      <p:ext uri="{BB962C8B-B14F-4D97-AF65-F5344CB8AC3E}">
        <p14:creationId xmlns:p14="http://schemas.microsoft.com/office/powerpoint/2010/main" val="190504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4600" y="1752600"/>
            <a:ext cx="5715000" cy="3031599"/>
          </a:xfrm>
          <a:prstGeom prst="rect">
            <a:avLst/>
          </a:prstGeom>
          <a:noFill/>
        </p:spPr>
        <p:txBody>
          <a:bodyPr wrap="square" rtlCol="0">
            <a:spAutoFit/>
          </a:bodyPr>
          <a:lstStyle/>
          <a:p>
            <a:pPr fontAlgn="base"/>
            <a:r>
              <a:rPr lang="en-US" dirty="0" smtClean="0"/>
              <a:t>3</a:t>
            </a:r>
            <a:r>
              <a:rPr lang="en-US" dirty="0"/>
              <a:t>.  Plan, promote and hold first Chapter-in-Formation meeting.  A commitment of </a:t>
            </a:r>
            <a:r>
              <a:rPr lang="en-US" b="1" dirty="0"/>
              <a:t>10 ANAC National members </a:t>
            </a:r>
            <a:r>
              <a:rPr lang="en-US" dirty="0"/>
              <a:t>is needed to start a Chapter-in-Formation (CIF</a:t>
            </a:r>
            <a:r>
              <a:rPr lang="en-US" dirty="0" smtClean="0"/>
              <a:t>).</a:t>
            </a:r>
          </a:p>
          <a:p>
            <a:pPr fontAlgn="base"/>
            <a:endParaRPr lang="en-US" dirty="0" smtClean="0"/>
          </a:p>
          <a:p>
            <a:pPr fontAlgn="base"/>
            <a:r>
              <a:rPr lang="en-US" dirty="0" smtClean="0"/>
              <a:t>4</a:t>
            </a:r>
            <a:r>
              <a:rPr lang="en-US" dirty="0"/>
              <a:t>. Complete the </a:t>
            </a:r>
            <a:r>
              <a:rPr lang="en-US" u="sng" dirty="0">
                <a:hlinkClick r:id="rId3"/>
              </a:rPr>
              <a:t>Chapter-in-Formation Declaration</a:t>
            </a:r>
            <a:r>
              <a:rPr lang="en-US" dirty="0"/>
              <a:t> and submit to the </a:t>
            </a:r>
            <a:r>
              <a:rPr lang="en-US" u="sng" dirty="0">
                <a:hlinkClick r:id="rId4"/>
              </a:rPr>
              <a:t>Chapters Committee Chair</a:t>
            </a:r>
            <a:r>
              <a:rPr lang="en-US" dirty="0"/>
              <a:t>. </a:t>
            </a:r>
            <a:endParaRPr lang="en-US" dirty="0" smtClean="0"/>
          </a:p>
          <a:p>
            <a:pPr fontAlgn="base"/>
            <a:endParaRPr lang="en-US" dirty="0"/>
          </a:p>
          <a:p>
            <a:pPr fontAlgn="base"/>
            <a:r>
              <a:rPr lang="en-US" dirty="0" smtClean="0"/>
              <a:t>5</a:t>
            </a:r>
            <a:r>
              <a:rPr lang="en-US" dirty="0"/>
              <a:t>. Complete the Chapter </a:t>
            </a:r>
            <a:r>
              <a:rPr lang="en-US" dirty="0" smtClean="0"/>
              <a:t>Application</a:t>
            </a:r>
          </a:p>
          <a:p>
            <a:pPr fontAlgn="base"/>
            <a:endParaRPr lang="en-US" dirty="0"/>
          </a:p>
          <a:p>
            <a:pPr fontAlgn="base"/>
            <a:r>
              <a:rPr lang="en-US" dirty="0" smtClean="0"/>
              <a:t>6</a:t>
            </a:r>
            <a:r>
              <a:rPr lang="en-US" dirty="0"/>
              <a:t>. Recruit Members</a:t>
            </a:r>
          </a:p>
          <a:p>
            <a:endParaRPr lang="en-US" sz="1100" dirty="0"/>
          </a:p>
        </p:txBody>
      </p:sp>
      <p:sp>
        <p:nvSpPr>
          <p:cNvPr id="4" name="TextBox 3"/>
          <p:cNvSpPr txBox="1"/>
          <p:nvPr/>
        </p:nvSpPr>
        <p:spPr>
          <a:xfrm>
            <a:off x="2209800" y="381000"/>
            <a:ext cx="7391400" cy="923330"/>
          </a:xfrm>
          <a:prstGeom prst="rect">
            <a:avLst/>
          </a:prstGeom>
          <a:noFill/>
        </p:spPr>
        <p:txBody>
          <a:bodyPr wrap="square" rtlCol="0">
            <a:spAutoFit/>
          </a:bodyPr>
          <a:lstStyle/>
          <a:p>
            <a:r>
              <a:rPr lang="en-US" sz="5400" dirty="0" smtClean="0">
                <a:solidFill>
                  <a:srgbClr val="FF0000"/>
                </a:solidFill>
              </a:rPr>
              <a:t>How to start a chapter</a:t>
            </a:r>
            <a:endParaRPr lang="en-US" sz="5400" dirty="0">
              <a:solidFill>
                <a:srgbClr val="FF0000"/>
              </a:solidFill>
            </a:endParaRPr>
          </a:p>
        </p:txBody>
      </p:sp>
    </p:spTree>
    <p:extLst>
      <p:ext uri="{BB962C8B-B14F-4D97-AF65-F5344CB8AC3E}">
        <p14:creationId xmlns:p14="http://schemas.microsoft.com/office/powerpoint/2010/main" val="3941934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4600" y="1752600"/>
            <a:ext cx="5715000" cy="3585597"/>
          </a:xfrm>
          <a:prstGeom prst="rect">
            <a:avLst/>
          </a:prstGeom>
          <a:noFill/>
        </p:spPr>
        <p:txBody>
          <a:bodyPr wrap="square" rtlCol="0">
            <a:spAutoFit/>
          </a:bodyPr>
          <a:lstStyle/>
          <a:p>
            <a:pPr fontAlgn="base"/>
            <a:r>
              <a:rPr lang="en-US" dirty="0" smtClean="0"/>
              <a:t>Visit nursesinaidscare.com to download:</a:t>
            </a:r>
          </a:p>
          <a:p>
            <a:pPr fontAlgn="base"/>
            <a:r>
              <a:rPr lang="en-US" u="sng" dirty="0"/>
              <a:t>How to run a </a:t>
            </a:r>
            <a:r>
              <a:rPr lang="en-US" u="sng" dirty="0" smtClean="0"/>
              <a:t>chapter booklet</a:t>
            </a:r>
            <a:endParaRPr lang="en-US" dirty="0"/>
          </a:p>
          <a:p>
            <a:pPr fontAlgn="base"/>
            <a:r>
              <a:rPr lang="en-US" u="sng" dirty="0"/>
              <a:t>Chapter boards of directors roles and responsibilities</a:t>
            </a:r>
            <a:endParaRPr lang="en-US" dirty="0"/>
          </a:p>
          <a:p>
            <a:pPr fontAlgn="base"/>
            <a:r>
              <a:rPr lang="en-US" u="sng" dirty="0"/>
              <a:t>Sample letters</a:t>
            </a:r>
            <a:r>
              <a:rPr lang="en-US" dirty="0"/>
              <a:t> (welcome, recruitment, renewal, scholarships)</a:t>
            </a:r>
          </a:p>
          <a:p>
            <a:pPr fontAlgn="base"/>
            <a:r>
              <a:rPr lang="en-US" u="sng" dirty="0"/>
              <a:t>Event template</a:t>
            </a:r>
            <a:r>
              <a:rPr lang="en-US" dirty="0"/>
              <a:t> and </a:t>
            </a:r>
            <a:r>
              <a:rPr lang="en-US" u="sng" dirty="0"/>
              <a:t>instructions </a:t>
            </a:r>
            <a:endParaRPr lang="en-US" dirty="0"/>
          </a:p>
          <a:p>
            <a:pPr fontAlgn="base"/>
            <a:r>
              <a:rPr lang="en-US" u="sng" dirty="0"/>
              <a:t>ANAC logo package:</a:t>
            </a:r>
            <a:r>
              <a:rPr lang="en-US" dirty="0"/>
              <a:t> Each chapter has been provided with a logo and logo use package. If you have questions about your chapter logo please contact the ANAC national office. The ANAC and ANAC chapter logos are not to be altered or changed in any way. </a:t>
            </a:r>
          </a:p>
          <a:p>
            <a:pPr fontAlgn="base"/>
            <a:endParaRPr lang="en-US" dirty="0"/>
          </a:p>
          <a:p>
            <a:endParaRPr lang="en-US" sz="1100" dirty="0"/>
          </a:p>
        </p:txBody>
      </p:sp>
      <p:sp>
        <p:nvSpPr>
          <p:cNvPr id="4" name="TextBox 3"/>
          <p:cNvSpPr txBox="1"/>
          <p:nvPr/>
        </p:nvSpPr>
        <p:spPr>
          <a:xfrm>
            <a:off x="2209800" y="381000"/>
            <a:ext cx="7391400" cy="923330"/>
          </a:xfrm>
          <a:prstGeom prst="rect">
            <a:avLst/>
          </a:prstGeom>
          <a:noFill/>
        </p:spPr>
        <p:txBody>
          <a:bodyPr wrap="square" rtlCol="0">
            <a:spAutoFit/>
          </a:bodyPr>
          <a:lstStyle/>
          <a:p>
            <a:r>
              <a:rPr lang="en-US" sz="5400" dirty="0" smtClean="0">
                <a:solidFill>
                  <a:srgbClr val="FF0000"/>
                </a:solidFill>
              </a:rPr>
              <a:t>How to run a Chapter</a:t>
            </a:r>
            <a:endParaRPr lang="en-US" sz="5400" dirty="0">
              <a:solidFill>
                <a:srgbClr val="FF0000"/>
              </a:solidFill>
            </a:endParaRPr>
          </a:p>
        </p:txBody>
      </p:sp>
    </p:spTree>
    <p:extLst>
      <p:ext uri="{BB962C8B-B14F-4D97-AF65-F5344CB8AC3E}">
        <p14:creationId xmlns:p14="http://schemas.microsoft.com/office/powerpoint/2010/main" val="197152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3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9400" y="1752600"/>
            <a:ext cx="3962400" cy="369332"/>
          </a:xfrm>
          <a:prstGeom prst="rect">
            <a:avLst/>
          </a:prstGeom>
          <a:noFill/>
        </p:spPr>
        <p:txBody>
          <a:bodyPr wrap="square" rtlCol="0">
            <a:spAutoFit/>
          </a:bodyPr>
          <a:lstStyle/>
          <a:p>
            <a:r>
              <a:rPr lang="en-US" dirty="0" smtClean="0"/>
              <a:t>In case you want to </a:t>
            </a:r>
            <a:r>
              <a:rPr lang="en-US" smtClean="0"/>
              <a:t>add anything else.</a:t>
            </a:r>
            <a:endParaRPr lang="en-US"/>
          </a:p>
        </p:txBody>
      </p:sp>
    </p:spTree>
    <p:extLst>
      <p:ext uri="{BB962C8B-B14F-4D97-AF65-F5344CB8AC3E}">
        <p14:creationId xmlns:p14="http://schemas.microsoft.com/office/powerpoint/2010/main" val="1421322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124</Words>
  <Application>Microsoft Office PowerPoint</Application>
  <PresentationFormat>On-screen Show (4:3)</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Lundenberger</dc:creator>
  <cp:lastModifiedBy>Sara Lundenberger</cp:lastModifiedBy>
  <cp:revision>5</cp:revision>
  <dcterms:created xsi:type="dcterms:W3CDTF">2016-04-08T18:32:28Z</dcterms:created>
  <dcterms:modified xsi:type="dcterms:W3CDTF">2018-02-12T16:10:59Z</dcterms:modified>
</cp:coreProperties>
</file>